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media/image22.jpg" ContentType="image/jpeg"/>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7" r:id="rId3"/>
    <p:sldMasterId id="2147483674" r:id="rId4"/>
    <p:sldMasterId id="2147483685" r:id="rId5"/>
  </p:sldMasterIdLst>
  <p:notesMasterIdLst>
    <p:notesMasterId r:id="rId56"/>
  </p:notesMasterIdLst>
  <p:sldIdLst>
    <p:sldId id="444" r:id="rId6"/>
    <p:sldId id="490" r:id="rId7"/>
    <p:sldId id="489" r:id="rId8"/>
    <p:sldId id="439" r:id="rId9"/>
    <p:sldId id="428" r:id="rId10"/>
    <p:sldId id="429" r:id="rId11"/>
    <p:sldId id="440" r:id="rId12"/>
    <p:sldId id="431" r:id="rId13"/>
    <p:sldId id="441" r:id="rId14"/>
    <p:sldId id="433" r:id="rId15"/>
    <p:sldId id="442" r:id="rId16"/>
    <p:sldId id="435" r:id="rId17"/>
    <p:sldId id="436" r:id="rId18"/>
    <p:sldId id="488" r:id="rId19"/>
    <p:sldId id="410" r:id="rId20"/>
    <p:sldId id="411" r:id="rId21"/>
    <p:sldId id="366" r:id="rId22"/>
    <p:sldId id="355" r:id="rId23"/>
    <p:sldId id="367" r:id="rId24"/>
    <p:sldId id="368" r:id="rId25"/>
    <p:sldId id="380" r:id="rId26"/>
    <p:sldId id="379" r:id="rId27"/>
    <p:sldId id="358" r:id="rId28"/>
    <p:sldId id="388" r:id="rId29"/>
    <p:sldId id="385" r:id="rId30"/>
    <p:sldId id="387" r:id="rId31"/>
    <p:sldId id="386" r:id="rId32"/>
    <p:sldId id="392" r:id="rId33"/>
    <p:sldId id="389" r:id="rId34"/>
    <p:sldId id="390" r:id="rId35"/>
    <p:sldId id="395" r:id="rId36"/>
    <p:sldId id="398" r:id="rId37"/>
    <p:sldId id="399" r:id="rId38"/>
    <p:sldId id="393" r:id="rId39"/>
    <p:sldId id="396" r:id="rId40"/>
    <p:sldId id="397" r:id="rId41"/>
    <p:sldId id="359" r:id="rId42"/>
    <p:sldId id="360" r:id="rId43"/>
    <p:sldId id="356" r:id="rId44"/>
    <p:sldId id="400" r:id="rId45"/>
    <p:sldId id="401" r:id="rId46"/>
    <p:sldId id="357" r:id="rId47"/>
    <p:sldId id="402" r:id="rId48"/>
    <p:sldId id="361" r:id="rId49"/>
    <p:sldId id="406" r:id="rId50"/>
    <p:sldId id="405" r:id="rId51"/>
    <p:sldId id="409" r:id="rId52"/>
    <p:sldId id="404" r:id="rId53"/>
    <p:sldId id="362" r:id="rId54"/>
    <p:sldId id="40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5"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ink/ink1.xml><?xml version="1.0" encoding="utf-8"?>
<inkml:ink xmlns:inkml="http://www.w3.org/2003/InkML">
  <inkml:definitions>
    <inkml:context xml:id="ctx0">
      <inkml:inkSource xml:id="inkSrc0">
        <inkml:traceFormat>
          <inkml:channel name="X" type="integer" min="-1920" max="3840" units="cm"/>
          <inkml:channel name="Y" type="integer" max="1080" units="cm"/>
          <inkml:channel name="T" type="integer" max="2.14748E9" units="dev"/>
        </inkml:traceFormat>
        <inkml:channelProperties>
          <inkml:channelProperty channel="X" name="resolution" value="85.08124" units="1/cm"/>
          <inkml:channelProperty channel="Y" name="resolution" value="28.34646" units="1/cm"/>
          <inkml:channelProperty channel="T" name="resolution" value="1" units="1/dev"/>
        </inkml:channelProperties>
      </inkml:inkSource>
      <inkml:timestamp xml:id="ts0" timeString="2017-11-29T13:13:05.639"/>
    </inkml:context>
    <inkml:brush xml:id="br0">
      <inkml:brushProperty name="width" value="0.035" units="cm"/>
      <inkml:brushProperty name="height" value="0.035" units="cm"/>
      <inkml:brushProperty name="color" value="#ED1C24"/>
      <inkml:brushProperty name="fitToCurve" value="1"/>
    </inkml:brush>
  </inkml:definitions>
  <inkml:trace contextRef="#ctx0" brushRef="#br0">0 0 0</inkml:trace>
</inkml:ink>
</file>

<file path=ppt/ink/ink2.xml><?xml version="1.0" encoding="utf-8"?>
<inkml:ink xmlns:inkml="http://www.w3.org/2003/InkML">
  <inkml:definitions>
    <inkml:context xml:id="ctx0">
      <inkml:inkSource xml:id="inkSrc0">
        <inkml:traceFormat>
          <inkml:channel name="X" type="integer" min="-1920" max="3840" units="cm"/>
          <inkml:channel name="Y" type="integer" max="1080" units="cm"/>
          <inkml:channel name="T" type="integer" max="2.14748E9" units="dev"/>
        </inkml:traceFormat>
        <inkml:channelProperties>
          <inkml:channelProperty channel="X" name="resolution" value="85.08124" units="1/cm"/>
          <inkml:channelProperty channel="Y" name="resolution" value="28.34646" units="1/cm"/>
          <inkml:channelProperty channel="T" name="resolution" value="1" units="1/dev"/>
        </inkml:channelProperties>
      </inkml:inkSource>
      <inkml:timestamp xml:id="ts0" timeString="2017-11-29T13:13:07.211"/>
    </inkml:context>
    <inkml:brush xml:id="br0">
      <inkml:brushProperty name="width" value="0.035" units="cm"/>
      <inkml:brushProperty name="height" value="0.035" units="cm"/>
      <inkml:brushProperty name="color" value="#ED1C24"/>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03C262-CC88-41F8-B26E-2DBCDC6D4254}" type="datetimeFigureOut">
              <a:rPr lang="en-US" smtClean="0"/>
              <a:t>12/12/2019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3246D-7867-42F0-906D-41376A2527E3}" type="slidenum">
              <a:rPr lang="en-US" smtClean="0"/>
              <a:t>‹#›</a:t>
            </a:fld>
            <a:endParaRPr lang="en-US"/>
          </a:p>
        </p:txBody>
      </p:sp>
    </p:spTree>
    <p:extLst>
      <p:ext uri="{BB962C8B-B14F-4D97-AF65-F5344CB8AC3E}">
        <p14:creationId xmlns:p14="http://schemas.microsoft.com/office/powerpoint/2010/main" val="1572060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62625541-FA27-4729-B8A4-1B9701B2D9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318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Local copy to another enterprise site</a:t>
            </a: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62625541-FA27-4729-B8A4-1B9701B2D9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2841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Local copy to another enterprise site</a:t>
            </a: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62625541-FA27-4729-B8A4-1B9701B2D9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9115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B5F5AF-5E20-4F47-B1EC-903D215349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98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a:t>
            </a:r>
            <a:r>
              <a:rPr lang="en-US" baseline="0" dirty="0"/>
              <a:t> point </a:t>
            </a:r>
            <a:r>
              <a:rPr lang="en-US" baseline="0" dirty="0" err="1"/>
              <a:t>telnet’ing</a:t>
            </a:r>
            <a:r>
              <a:rPr lang="en-US" baseline="0" dirty="0"/>
              <a:t> to the cloud leg on port 9081, because the only rule that exists is eth1:9081 -&gt; cloud_zvm:9081. The ZCC isn’t listening on port 9081 of the cloud leg, and it’s not forwarding the traffic, either.</a:t>
            </a:r>
          </a:p>
          <a:p>
            <a:pPr marL="171450" indent="-171450">
              <a:buFontTx/>
              <a:buChar char="-"/>
            </a:pPr>
            <a:r>
              <a:rPr lang="en-US" dirty="0"/>
              <a:t>If you telnet to customer_leg:9081</a:t>
            </a:r>
            <a:r>
              <a:rPr lang="en-US" baseline="0" dirty="0"/>
              <a:t> from another machine, you’ll reach the cloud ZVM and *create a connection on the ZCC*. When you then pair again, the “customer ZVM IP detection mechanism” can get confused! If this happens, easiest thing is to delete the ZCC and redeploy. If you made this mistake, you will see in the logs of the cloud ZVM that it wrongly detects the customer ZVM IP address.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86F07-0D5D-4371-BCE0-40F8AC44C2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624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9A3F8-75DE-4DD3-9635-571B44FC99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646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popular use case: loopback copy</a:t>
            </a:r>
            <a:endParaRPr lang="en-GB"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62625541-FA27-4729-B8A4-1B9701B2D9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8966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Local copy to another enterprise site</a:t>
            </a: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62625541-FA27-4729-B8A4-1B9701B2D9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07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9A3F8-75DE-4DD3-9635-571B44FC99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399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a:t>
            </a:r>
            <a:r>
              <a:rPr lang="en-US" baseline="0" dirty="0"/>
              <a:t> use to verify expectations of the call if needed.</a:t>
            </a:r>
            <a:endParaRPr lang="en-GB"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62625541-FA27-4729-B8A4-1B9701B2D9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4804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9A3F8-75DE-4DD3-9635-571B44FC99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637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a:t>
            </a:r>
            <a:r>
              <a:rPr lang="en-US" baseline="0" dirty="0"/>
              <a:t> use to verify expectations of the call if needed.</a:t>
            </a:r>
            <a:endParaRPr lang="en-GB"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62625541-FA27-4729-B8A4-1B9701B2D98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45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9A3F8-75DE-4DD3-9635-571B44FC99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545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FA6F-D12E-4A25-8C71-7EA89E8721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045421-CE85-45EF-8EB9-713496466F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9E40C4-E949-4FCF-842A-72484108EDF7}"/>
              </a:ext>
            </a:extLst>
          </p:cNvPr>
          <p:cNvSpPr>
            <a:spLocks noGrp="1"/>
          </p:cNvSpPr>
          <p:nvPr>
            <p:ph type="dt" sz="half" idx="10"/>
          </p:nvPr>
        </p:nvSpPr>
        <p:spPr/>
        <p:txBody>
          <a:bodyPr/>
          <a:lstStyle/>
          <a:p>
            <a:fld id="{1A492FE4-50F3-4B94-AB77-831F33C7F0D0}" type="datetimeFigureOut">
              <a:rPr lang="en-US" smtClean="0"/>
              <a:t>12/12/2019</a:t>
            </a:fld>
            <a:endParaRPr lang="en-US"/>
          </a:p>
        </p:txBody>
      </p:sp>
      <p:sp>
        <p:nvSpPr>
          <p:cNvPr id="5" name="Footer Placeholder 4">
            <a:extLst>
              <a:ext uri="{FF2B5EF4-FFF2-40B4-BE49-F238E27FC236}">
                <a16:creationId xmlns:a16="http://schemas.microsoft.com/office/drawing/2014/main" id="{BEDB5393-6DCB-4672-BF2F-02DBC23F1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773F0-A0DF-47C2-B33E-EF3E0476F433}"/>
              </a:ext>
            </a:extLst>
          </p:cNvPr>
          <p:cNvSpPr>
            <a:spLocks noGrp="1"/>
          </p:cNvSpPr>
          <p:nvPr>
            <p:ph type="sldNum" sz="quarter" idx="12"/>
          </p:nvPr>
        </p:nvSpPr>
        <p:spPr/>
        <p:txBody>
          <a:bodyPr/>
          <a:lstStyle/>
          <a:p>
            <a:fld id="{46EC754C-B211-4B03-98B9-61A76C97E3BE}" type="slidenum">
              <a:rPr lang="en-US" smtClean="0"/>
              <a:t>‹#›</a:t>
            </a:fld>
            <a:endParaRPr lang="en-US"/>
          </a:p>
        </p:txBody>
      </p:sp>
    </p:spTree>
    <p:extLst>
      <p:ext uri="{BB962C8B-B14F-4D97-AF65-F5344CB8AC3E}">
        <p14:creationId xmlns:p14="http://schemas.microsoft.com/office/powerpoint/2010/main" val="1710155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B19-1293-4D2C-99F5-0CCD990176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4FF2E6-2FA7-42C5-9C16-FF1D6C2233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195CB-4D51-4B2D-BD45-B2B1370C6B15}"/>
              </a:ext>
            </a:extLst>
          </p:cNvPr>
          <p:cNvSpPr>
            <a:spLocks noGrp="1"/>
          </p:cNvSpPr>
          <p:nvPr>
            <p:ph type="dt" sz="half" idx="10"/>
          </p:nvPr>
        </p:nvSpPr>
        <p:spPr/>
        <p:txBody>
          <a:bodyPr/>
          <a:lstStyle/>
          <a:p>
            <a:fld id="{1A492FE4-50F3-4B94-AB77-831F33C7F0D0}" type="datetimeFigureOut">
              <a:rPr lang="en-US" smtClean="0"/>
              <a:t>12/12/2019</a:t>
            </a:fld>
            <a:endParaRPr lang="en-US"/>
          </a:p>
        </p:txBody>
      </p:sp>
      <p:sp>
        <p:nvSpPr>
          <p:cNvPr id="5" name="Footer Placeholder 4">
            <a:extLst>
              <a:ext uri="{FF2B5EF4-FFF2-40B4-BE49-F238E27FC236}">
                <a16:creationId xmlns:a16="http://schemas.microsoft.com/office/drawing/2014/main" id="{78055353-CEF7-495E-9A44-E69989208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9A08C-539B-4D50-A5A4-06C82BDF00AE}"/>
              </a:ext>
            </a:extLst>
          </p:cNvPr>
          <p:cNvSpPr>
            <a:spLocks noGrp="1"/>
          </p:cNvSpPr>
          <p:nvPr>
            <p:ph type="sldNum" sz="quarter" idx="12"/>
          </p:nvPr>
        </p:nvSpPr>
        <p:spPr/>
        <p:txBody>
          <a:bodyPr/>
          <a:lstStyle/>
          <a:p>
            <a:fld id="{46EC754C-B211-4B03-98B9-61A76C97E3BE}" type="slidenum">
              <a:rPr lang="en-US" smtClean="0"/>
              <a:t>‹#›</a:t>
            </a:fld>
            <a:endParaRPr lang="en-US"/>
          </a:p>
        </p:txBody>
      </p:sp>
    </p:spTree>
    <p:extLst>
      <p:ext uri="{BB962C8B-B14F-4D97-AF65-F5344CB8AC3E}">
        <p14:creationId xmlns:p14="http://schemas.microsoft.com/office/powerpoint/2010/main" val="1040654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A72360-C7DF-4627-8B72-BD154437FB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58DA38-B711-40B3-97F0-472A315F550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C167A-171C-4B0E-93CF-6286E07C5603}"/>
              </a:ext>
            </a:extLst>
          </p:cNvPr>
          <p:cNvSpPr>
            <a:spLocks noGrp="1"/>
          </p:cNvSpPr>
          <p:nvPr>
            <p:ph type="dt" sz="half" idx="10"/>
          </p:nvPr>
        </p:nvSpPr>
        <p:spPr/>
        <p:txBody>
          <a:bodyPr/>
          <a:lstStyle/>
          <a:p>
            <a:fld id="{1A492FE4-50F3-4B94-AB77-831F33C7F0D0}" type="datetimeFigureOut">
              <a:rPr lang="en-US" smtClean="0"/>
              <a:t>12/12/2019</a:t>
            </a:fld>
            <a:endParaRPr lang="en-US"/>
          </a:p>
        </p:txBody>
      </p:sp>
      <p:sp>
        <p:nvSpPr>
          <p:cNvPr id="5" name="Footer Placeholder 4">
            <a:extLst>
              <a:ext uri="{FF2B5EF4-FFF2-40B4-BE49-F238E27FC236}">
                <a16:creationId xmlns:a16="http://schemas.microsoft.com/office/drawing/2014/main" id="{6415D066-FF27-45F0-B569-EFD51EE9B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2B19C-0CC5-40A3-93EA-497A9C4F8567}"/>
              </a:ext>
            </a:extLst>
          </p:cNvPr>
          <p:cNvSpPr>
            <a:spLocks noGrp="1"/>
          </p:cNvSpPr>
          <p:nvPr>
            <p:ph type="sldNum" sz="quarter" idx="12"/>
          </p:nvPr>
        </p:nvSpPr>
        <p:spPr/>
        <p:txBody>
          <a:bodyPr/>
          <a:lstStyle/>
          <a:p>
            <a:fld id="{46EC754C-B211-4B03-98B9-61A76C97E3BE}" type="slidenum">
              <a:rPr lang="en-US" smtClean="0"/>
              <a:t>‹#›</a:t>
            </a:fld>
            <a:endParaRPr lang="en-US"/>
          </a:p>
        </p:txBody>
      </p:sp>
    </p:spTree>
    <p:extLst>
      <p:ext uri="{BB962C8B-B14F-4D97-AF65-F5344CB8AC3E}">
        <p14:creationId xmlns:p14="http://schemas.microsoft.com/office/powerpoint/2010/main" val="1411692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3" name="Picture 2" descr="Powerpoint_Graphics_2.png"/>
          <p:cNvPicPr>
            <a:picLocks noChangeAspect="1"/>
          </p:cNvPicPr>
          <p:nvPr/>
        </p:nvPicPr>
        <p:blipFill rotWithShape="1">
          <a:blip r:embed="rId2">
            <a:alphaModFix/>
            <a:extLst>
              <a:ext uri="{28A0092B-C50C-407E-A947-70E740481C1C}">
                <a14:useLocalDpi xmlns:a14="http://schemas.microsoft.com/office/drawing/2010/main" val="0"/>
              </a:ext>
            </a:extLst>
          </a:blip>
          <a:srcRect l="38148" t="38272" r="11898" b="16914"/>
          <a:stretch/>
        </p:blipFill>
        <p:spPr>
          <a:xfrm>
            <a:off x="4180416" y="2539999"/>
            <a:ext cx="8022167" cy="4318001"/>
          </a:xfrm>
          <a:prstGeom prst="rect">
            <a:avLst/>
          </a:prstGeom>
        </p:spPr>
      </p:pic>
      <p:sp>
        <p:nvSpPr>
          <p:cNvPr id="11" name="Subtitle 2"/>
          <p:cNvSpPr>
            <a:spLocks noGrp="1"/>
          </p:cNvSpPr>
          <p:nvPr>
            <p:ph type="subTitle" idx="1" hasCustomPrompt="1"/>
          </p:nvPr>
        </p:nvSpPr>
        <p:spPr>
          <a:xfrm>
            <a:off x="278583" y="2286745"/>
            <a:ext cx="11490087" cy="572920"/>
          </a:xfrm>
        </p:spPr>
        <p:txBody>
          <a:bodyPr>
            <a:noAutofit/>
          </a:bodyPr>
          <a:lstStyle>
            <a:lvl1pPr marL="0" indent="0" algn="l">
              <a:buNone/>
              <a:defRPr sz="3100">
                <a:solidFill>
                  <a:schemeClr val="tx1">
                    <a:lumMod val="50000"/>
                    <a:lumOff val="50000"/>
                  </a:schemeClr>
                </a:solidFill>
              </a:defRPr>
            </a:lvl1pPr>
            <a:lvl2pPr marL="609555" indent="0" algn="ctr">
              <a:buNone/>
              <a:defRPr>
                <a:solidFill>
                  <a:schemeClr val="tx1">
                    <a:tint val="75000"/>
                  </a:schemeClr>
                </a:solidFill>
              </a:defRPr>
            </a:lvl2pPr>
            <a:lvl3pPr marL="1219110"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7"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dirty="0"/>
              <a:t>Click to Edit Master Subtitle Style: Initial Caps</a:t>
            </a:r>
          </a:p>
        </p:txBody>
      </p:sp>
      <p:pic>
        <p:nvPicPr>
          <p:cNvPr id="12" name="Picture 11"/>
          <p:cNvPicPr>
            <a:picLocks noChangeAspect="1"/>
          </p:cNvPicPr>
          <p:nvPr/>
        </p:nvPicPr>
        <p:blipFill>
          <a:blip r:embed="rId3"/>
          <a:stretch>
            <a:fillRect/>
          </a:stretch>
        </p:blipFill>
        <p:spPr>
          <a:xfrm>
            <a:off x="9638595" y="5527710"/>
            <a:ext cx="2159000" cy="600364"/>
          </a:xfrm>
          <a:prstGeom prst="rect">
            <a:avLst/>
          </a:prstGeom>
        </p:spPr>
      </p:pic>
      <p:sp>
        <p:nvSpPr>
          <p:cNvPr id="30" name="Title 1"/>
          <p:cNvSpPr>
            <a:spLocks noGrp="1"/>
          </p:cNvSpPr>
          <p:nvPr>
            <p:ph type="ctrTitle" hasCustomPrompt="1"/>
          </p:nvPr>
        </p:nvSpPr>
        <p:spPr>
          <a:xfrm>
            <a:off x="278583" y="1453668"/>
            <a:ext cx="11490087" cy="705555"/>
          </a:xfrm>
        </p:spPr>
        <p:txBody>
          <a:bodyPr>
            <a:noAutofit/>
          </a:bodyPr>
          <a:lstStyle>
            <a:lvl1pPr algn="l">
              <a:defRPr sz="6000" b="1"/>
            </a:lvl1pPr>
          </a:lstStyle>
          <a:p>
            <a:r>
              <a:rPr lang="en-US" dirty="0"/>
              <a:t>Click to Edit Master Title Slide</a:t>
            </a:r>
          </a:p>
        </p:txBody>
      </p:sp>
    </p:spTree>
    <p:extLst>
      <p:ext uri="{BB962C8B-B14F-4D97-AF65-F5344CB8AC3E}">
        <p14:creationId xmlns:p14="http://schemas.microsoft.com/office/powerpoint/2010/main" val="839802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ext Placeholder 2"/>
          <p:cNvSpPr>
            <a:spLocks noGrp="1"/>
          </p:cNvSpPr>
          <p:nvPr>
            <p:ph idx="1" hasCustomPrompt="1"/>
          </p:nvPr>
        </p:nvSpPr>
        <p:spPr>
          <a:xfrm>
            <a:off x="278580" y="1031096"/>
            <a:ext cx="11544709" cy="5095069"/>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a:xfrm>
            <a:off x="278580" y="274641"/>
            <a:ext cx="11544709" cy="547451"/>
          </a:xfrm>
          <a:prstGeom prst="rect">
            <a:avLst/>
          </a:prstGeom>
        </p:spPr>
        <p:txBody>
          <a:bodyPr vert="horz" lIns="91436" tIns="45718" rIns="91436" bIns="45718" rtlCol="0" anchor="t" anchorCtr="0">
            <a:normAutofit/>
          </a:bodyPr>
          <a:lstStyle/>
          <a:p>
            <a:r>
              <a:rPr lang="en-US"/>
              <a:t>Click to edit Master title style</a:t>
            </a:r>
            <a:endParaRPr lang="en-US" dirty="0"/>
          </a:p>
        </p:txBody>
      </p:sp>
      <p:sp>
        <p:nvSpPr>
          <p:cNvPr id="6" name="Slide Number Placeholder 2"/>
          <p:cNvSpPr>
            <a:spLocks noGrp="1"/>
          </p:cNvSpPr>
          <p:nvPr>
            <p:ph type="sldNum" sz="quarter" idx="4"/>
          </p:nvPr>
        </p:nvSpPr>
        <p:spPr>
          <a:xfrm>
            <a:off x="11404602" y="6474889"/>
            <a:ext cx="630759" cy="366183"/>
          </a:xfrm>
          <a:prstGeom prst="rect">
            <a:avLst/>
          </a:prstGeom>
        </p:spPr>
        <p:txBody>
          <a:bodyPr anchor="ctr" anchorCtr="0"/>
          <a:lstStyle>
            <a:lvl1pPr algn="ctr">
              <a:defRPr sz="1200">
                <a:solidFill>
                  <a:schemeClr val="bg1">
                    <a:lumMod val="65000"/>
                  </a:schemeClr>
                </a:solidFill>
              </a:defRPr>
            </a:lvl1pPr>
          </a:lstStyle>
          <a:p>
            <a:fld id="{84B5E0B4-6A6C-44D2-A196-827BF89E3A62}" type="slidenum">
              <a:rPr lang="en-US" smtClean="0"/>
              <a:t>‹#›</a:t>
            </a:fld>
            <a:endParaRPr lang="en-US"/>
          </a:p>
        </p:txBody>
      </p:sp>
    </p:spTree>
    <p:extLst>
      <p:ext uri="{BB962C8B-B14F-4D97-AF65-F5344CB8AC3E}">
        <p14:creationId xmlns:p14="http://schemas.microsoft.com/office/powerpoint/2010/main" val="286879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pic>
        <p:nvPicPr>
          <p:cNvPr id="2" name="Picture 1" descr="Powerpoint_Graphics_red3.png"/>
          <p:cNvPicPr>
            <a:picLocks noChangeAspect="1"/>
          </p:cNvPicPr>
          <p:nvPr/>
        </p:nvPicPr>
        <p:blipFill rotWithShape="1">
          <a:blip r:embed="rId2">
            <a:alphaModFix/>
            <a:extLst>
              <a:ext uri="{28A0092B-C50C-407E-A947-70E740481C1C}">
                <a14:useLocalDpi xmlns:a14="http://schemas.microsoft.com/office/drawing/2010/main" val="0"/>
              </a:ext>
            </a:extLst>
          </a:blip>
          <a:srcRect l="10768" t="11458" r="11345" b="15573"/>
          <a:stretch/>
        </p:blipFill>
        <p:spPr>
          <a:xfrm>
            <a:off x="-74085" y="0"/>
            <a:ext cx="12350751" cy="6942667"/>
          </a:xfrm>
          <a:prstGeom prst="rect">
            <a:avLst/>
          </a:prstGeom>
        </p:spPr>
      </p:pic>
      <p:pic>
        <p:nvPicPr>
          <p:cNvPr id="13" name="Picture 12"/>
          <p:cNvPicPr>
            <a:picLocks noChangeAspect="1"/>
          </p:cNvPicPr>
          <p:nvPr/>
        </p:nvPicPr>
        <p:blipFill>
          <a:blip r:embed="rId3"/>
          <a:stretch>
            <a:fillRect/>
          </a:stretch>
        </p:blipFill>
        <p:spPr>
          <a:xfrm>
            <a:off x="423963" y="6522529"/>
            <a:ext cx="696623" cy="193715"/>
          </a:xfrm>
          <a:prstGeom prst="rect">
            <a:avLst/>
          </a:prstGeom>
        </p:spPr>
      </p:pic>
      <p:sp>
        <p:nvSpPr>
          <p:cNvPr id="15" name="Title 1"/>
          <p:cNvSpPr>
            <a:spLocks noGrp="1"/>
          </p:cNvSpPr>
          <p:nvPr>
            <p:ph type="ctrTitle" hasCustomPrompt="1"/>
          </p:nvPr>
        </p:nvSpPr>
        <p:spPr>
          <a:xfrm>
            <a:off x="278583" y="1453668"/>
            <a:ext cx="11490087" cy="705555"/>
          </a:xfrm>
        </p:spPr>
        <p:txBody>
          <a:bodyPr>
            <a:noAutofit/>
          </a:bodyPr>
          <a:lstStyle>
            <a:lvl1pPr algn="l">
              <a:defRPr sz="4300" b="0">
                <a:solidFill>
                  <a:schemeClr val="bg1"/>
                </a:solidFill>
              </a:defRPr>
            </a:lvl1pPr>
          </a:lstStyle>
          <a:p>
            <a:r>
              <a:rPr lang="en-US" dirty="0"/>
              <a:t>Click to Edit Master Title Slide</a:t>
            </a:r>
          </a:p>
        </p:txBody>
      </p:sp>
      <p:sp>
        <p:nvSpPr>
          <p:cNvPr id="14" name="TextBox 13"/>
          <p:cNvSpPr txBox="1"/>
          <p:nvPr/>
        </p:nvSpPr>
        <p:spPr>
          <a:xfrm>
            <a:off x="8415869" y="6531172"/>
            <a:ext cx="2980267" cy="261611"/>
          </a:xfrm>
          <a:prstGeom prst="rect">
            <a:avLst/>
          </a:prstGeom>
          <a:noFill/>
        </p:spPr>
        <p:txBody>
          <a:bodyPr wrap="square" lIns="91436" tIns="45718" rIns="91436" bIns="45718" rtlCol="0">
            <a:spAutoFit/>
          </a:bodyPr>
          <a:lstStyle/>
          <a:p>
            <a:pPr algn="r"/>
            <a:r>
              <a:rPr lang="en-US" sz="1100" cap="all" dirty="0">
                <a:solidFill>
                  <a:schemeClr val="bg1"/>
                </a:solidFill>
              </a:rPr>
              <a:t>Private and confidential</a:t>
            </a:r>
          </a:p>
        </p:txBody>
      </p:sp>
      <p:sp>
        <p:nvSpPr>
          <p:cNvPr id="16" name="Slide Number Placeholder 2"/>
          <p:cNvSpPr>
            <a:spLocks noGrp="1"/>
          </p:cNvSpPr>
          <p:nvPr>
            <p:ph type="sldNum" sz="quarter" idx="4"/>
          </p:nvPr>
        </p:nvSpPr>
        <p:spPr>
          <a:xfrm>
            <a:off x="11404602" y="6474889"/>
            <a:ext cx="630759" cy="366183"/>
          </a:xfrm>
          <a:prstGeom prst="rect">
            <a:avLst/>
          </a:prstGeom>
        </p:spPr>
        <p:txBody>
          <a:bodyPr anchor="ctr" anchorCtr="0"/>
          <a:lstStyle>
            <a:lvl1pPr algn="ctr">
              <a:defRPr sz="1200">
                <a:solidFill>
                  <a:schemeClr val="bg1"/>
                </a:solidFill>
              </a:defRPr>
            </a:lvl1pPr>
          </a:lstStyle>
          <a:p>
            <a:fld id="{84B5E0B4-6A6C-44D2-A196-827BF89E3A62}" type="slidenum">
              <a:rPr lang="en-US" smtClean="0"/>
              <a:t>‹#›</a:t>
            </a:fld>
            <a:endParaRPr lang="en-US"/>
          </a:p>
        </p:txBody>
      </p:sp>
      <p:cxnSp>
        <p:nvCxnSpPr>
          <p:cNvPr id="17" name="Straight Connector 16"/>
          <p:cNvCxnSpPr/>
          <p:nvPr/>
        </p:nvCxnSpPr>
        <p:spPr>
          <a:xfrm>
            <a:off x="11971864" y="6544736"/>
            <a:ext cx="0" cy="245533"/>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1472336" y="6544736"/>
            <a:ext cx="0" cy="245533"/>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1429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11" name="Content Placeholder 2"/>
          <p:cNvSpPr>
            <a:spLocks noGrp="1"/>
          </p:cNvSpPr>
          <p:nvPr>
            <p:ph sz="half" idx="1" hasCustomPrompt="1"/>
          </p:nvPr>
        </p:nvSpPr>
        <p:spPr>
          <a:xfrm>
            <a:off x="281859" y="1038063"/>
            <a:ext cx="5384800" cy="2222143"/>
          </a:xfrm>
        </p:spPr>
        <p:txBody>
          <a:bodyPr/>
          <a:lstStyle>
            <a:lvl1pPr>
              <a:defRPr sz="2800"/>
            </a:lvl1pPr>
            <a:lvl2pPr>
              <a:defRPr sz="2600"/>
            </a:lvl2pPr>
            <a:lvl3pPr>
              <a:defRPr sz="26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hasCustomPrompt="1"/>
          </p:nvPr>
        </p:nvSpPr>
        <p:spPr>
          <a:xfrm>
            <a:off x="6435212" y="1038063"/>
            <a:ext cx="5384800" cy="2222143"/>
          </a:xfrm>
        </p:spPr>
        <p:txBody>
          <a:bodyPr/>
          <a:lstStyle>
            <a:lvl1pPr>
              <a:defRPr sz="2800"/>
            </a:lvl1pPr>
            <a:lvl2pPr>
              <a:defRPr sz="2600"/>
            </a:lvl2pPr>
            <a:lvl3pPr>
              <a:defRPr sz="26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p:cNvSpPr>
            <a:spLocks noGrp="1"/>
          </p:cNvSpPr>
          <p:nvPr>
            <p:ph type="sldNum" sz="quarter" idx="4"/>
          </p:nvPr>
        </p:nvSpPr>
        <p:spPr>
          <a:xfrm>
            <a:off x="11404602" y="6474889"/>
            <a:ext cx="630759" cy="366183"/>
          </a:xfrm>
          <a:prstGeom prst="rect">
            <a:avLst/>
          </a:prstGeom>
        </p:spPr>
        <p:txBody>
          <a:bodyPr anchor="ctr" anchorCtr="0"/>
          <a:lstStyle>
            <a:lvl1pPr algn="ctr">
              <a:defRPr sz="1200">
                <a:solidFill>
                  <a:schemeClr val="bg1">
                    <a:lumMod val="65000"/>
                  </a:schemeClr>
                </a:solidFill>
              </a:defRPr>
            </a:lvl1pPr>
          </a:lstStyle>
          <a:p>
            <a:fld id="{84B5E0B4-6A6C-44D2-A196-827BF89E3A62}" type="slidenum">
              <a:rPr lang="en-US" smtClean="0"/>
              <a:t>‹#›</a:t>
            </a:fld>
            <a:endParaRPr lang="en-US"/>
          </a:p>
        </p:txBody>
      </p:sp>
      <p:sp>
        <p:nvSpPr>
          <p:cNvPr id="6" name="Title Placeholder 1"/>
          <p:cNvSpPr>
            <a:spLocks noGrp="1"/>
          </p:cNvSpPr>
          <p:nvPr>
            <p:ph type="title"/>
          </p:nvPr>
        </p:nvSpPr>
        <p:spPr>
          <a:xfrm>
            <a:off x="278580" y="274641"/>
            <a:ext cx="11544709" cy="547451"/>
          </a:xfrm>
          <a:prstGeom prst="rect">
            <a:avLst/>
          </a:prstGeom>
        </p:spPr>
        <p:txBody>
          <a:bodyPr vert="horz" lIns="91436" tIns="45718" rIns="91436" bIns="45718" rtlCol="0" anchor="t" anchorCtr="0">
            <a:normAutofit/>
          </a:bodyPr>
          <a:lstStyle/>
          <a:p>
            <a:r>
              <a:rPr lang="en-US"/>
              <a:t>Click to edit Master title style</a:t>
            </a:r>
            <a:endParaRPr lang="en-US" dirty="0"/>
          </a:p>
        </p:txBody>
      </p:sp>
    </p:spTree>
    <p:extLst>
      <p:ext uri="{BB962C8B-B14F-4D97-AF65-F5344CB8AC3E}">
        <p14:creationId xmlns:p14="http://schemas.microsoft.com/office/powerpoint/2010/main" val="4067240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_Blank">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11404602" y="6474889"/>
            <a:ext cx="630759" cy="366183"/>
          </a:xfrm>
          <a:prstGeom prst="rect">
            <a:avLst/>
          </a:prstGeom>
        </p:spPr>
        <p:txBody>
          <a:bodyPr anchor="ctr" anchorCtr="0"/>
          <a:lstStyle>
            <a:lvl1pPr algn="ctr">
              <a:defRPr sz="1200">
                <a:solidFill>
                  <a:schemeClr val="bg1">
                    <a:lumMod val="65000"/>
                  </a:schemeClr>
                </a:solidFill>
              </a:defRPr>
            </a:lvl1pPr>
          </a:lstStyle>
          <a:p>
            <a:fld id="{84B5E0B4-6A6C-44D2-A196-827BF89E3A62}" type="slidenum">
              <a:rPr lang="en-US" smtClean="0"/>
              <a:t>‹#›</a:t>
            </a:fld>
            <a:endParaRPr lang="en-US"/>
          </a:p>
        </p:txBody>
      </p:sp>
    </p:spTree>
    <p:extLst>
      <p:ext uri="{BB962C8B-B14F-4D97-AF65-F5344CB8AC3E}">
        <p14:creationId xmlns:p14="http://schemas.microsoft.com/office/powerpoint/2010/main" val="2878532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54461" y="2366132"/>
            <a:ext cx="10283081" cy="953107"/>
          </a:xfrm>
        </p:spPr>
        <p:txBody>
          <a:bodyPr>
            <a:normAutofit/>
          </a:bodyPr>
          <a:lstStyle>
            <a:lvl1pPr algn="ctr">
              <a:defRPr sz="5333"/>
            </a:lvl1pPr>
          </a:lstStyle>
          <a:p>
            <a:r>
              <a:rPr lang="en-US" dirty="0"/>
              <a:t>CLICK TO EDIT MASTER TITLE STYLE</a:t>
            </a:r>
          </a:p>
        </p:txBody>
      </p:sp>
      <p:sp>
        <p:nvSpPr>
          <p:cNvPr id="26" name="Subtitle 2"/>
          <p:cNvSpPr>
            <a:spLocks noGrp="1"/>
          </p:cNvSpPr>
          <p:nvPr>
            <p:ph type="subTitle" idx="1"/>
          </p:nvPr>
        </p:nvSpPr>
        <p:spPr>
          <a:xfrm>
            <a:off x="1609178" y="3535324"/>
            <a:ext cx="8973645" cy="572920"/>
          </a:xfrm>
        </p:spPr>
        <p:txBody>
          <a:bodyPr>
            <a:noAutofit/>
          </a:bodyPr>
          <a:lstStyle>
            <a:lvl1pPr marL="0" indent="0" algn="ctr">
              <a:buNone/>
              <a:defRPr sz="4267">
                <a:solidFill>
                  <a:schemeClr val="tx1">
                    <a:lumMod val="75000"/>
                    <a:lumOff val="2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Slide Number Placeholder 3"/>
          <p:cNvSpPr>
            <a:spLocks noGrp="1"/>
          </p:cNvSpPr>
          <p:nvPr>
            <p:ph type="sldNum" sz="quarter" idx="4"/>
          </p:nvPr>
        </p:nvSpPr>
        <p:spPr>
          <a:xfrm>
            <a:off x="11420857" y="6518348"/>
            <a:ext cx="507165" cy="290495"/>
          </a:xfrm>
          <a:prstGeom prst="rect">
            <a:avLst/>
          </a:prstGeom>
        </p:spPr>
        <p:txBody>
          <a:bodyPr vert="horz" lIns="91440" tIns="45720" rIns="91440" bIns="45720" rtlCol="0" anchor="ctr"/>
          <a:lstStyle>
            <a:lvl1pPr algn="r">
              <a:defRPr sz="1600">
                <a:solidFill>
                  <a:schemeClr val="bg1">
                    <a:lumMod val="85000"/>
                  </a:schemeClr>
                </a:solidFill>
              </a:defRPr>
            </a:lvl1pPr>
          </a:lstStyle>
          <a:p>
            <a:fld id="{8EFF7B05-37F9-4291-B2DD-A2C342AF4B05}" type="slidenum">
              <a:rPr lang="en-US" smtClean="0"/>
              <a:pPr/>
              <a:t>‹#›</a:t>
            </a:fld>
            <a:endParaRPr lang="en-US" dirty="0"/>
          </a:p>
        </p:txBody>
      </p:sp>
    </p:spTree>
    <p:extLst>
      <p:ext uri="{BB962C8B-B14F-4D97-AF65-F5344CB8AC3E}">
        <p14:creationId xmlns:p14="http://schemas.microsoft.com/office/powerpoint/2010/main" val="51162611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Powerpoint_Graphics_2.png"/>
          <p:cNvPicPr>
            <a:picLocks noChangeAspect="1"/>
          </p:cNvPicPr>
          <p:nvPr userDrawn="1"/>
        </p:nvPicPr>
        <p:blipFill rotWithShape="1">
          <a:blip r:embed="rId2">
            <a:alphaModFix/>
            <a:extLst>
              <a:ext uri="{28A0092B-C50C-407E-A947-70E740481C1C}">
                <a14:useLocalDpi xmlns:a14="http://schemas.microsoft.com/office/drawing/2010/main" val="0"/>
              </a:ext>
            </a:extLst>
          </a:blip>
          <a:srcRect l="38148" t="38272" r="11898" b="16914"/>
          <a:stretch/>
        </p:blipFill>
        <p:spPr>
          <a:xfrm>
            <a:off x="4180416" y="2548466"/>
            <a:ext cx="8022167" cy="4318001"/>
          </a:xfrm>
          <a:prstGeom prst="rect">
            <a:avLst/>
          </a:prstGeom>
        </p:spPr>
      </p:pic>
      <p:sp>
        <p:nvSpPr>
          <p:cNvPr id="11" name="Subtitle 2"/>
          <p:cNvSpPr>
            <a:spLocks noGrp="1"/>
          </p:cNvSpPr>
          <p:nvPr>
            <p:ph type="subTitle" idx="1" hasCustomPrompt="1"/>
          </p:nvPr>
        </p:nvSpPr>
        <p:spPr>
          <a:xfrm>
            <a:off x="278583" y="2286745"/>
            <a:ext cx="11490087" cy="572920"/>
          </a:xfrm>
        </p:spPr>
        <p:txBody>
          <a:bodyPr>
            <a:noAutofit/>
          </a:bodyPr>
          <a:lstStyle>
            <a:lvl1pPr marL="0" indent="0" algn="l">
              <a:buNone/>
              <a:defRPr sz="3100">
                <a:solidFill>
                  <a:schemeClr val="accent6"/>
                </a:solidFill>
              </a:defRPr>
            </a:lvl1pPr>
            <a:lvl2pPr marL="609555" indent="0" algn="ctr">
              <a:buNone/>
              <a:defRPr>
                <a:solidFill>
                  <a:schemeClr val="tx1">
                    <a:tint val="75000"/>
                  </a:schemeClr>
                </a:solidFill>
              </a:defRPr>
            </a:lvl2pPr>
            <a:lvl3pPr marL="1219110"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7"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dirty="0"/>
              <a:t>Click to Edit Master Subtitle Style: Initial Caps</a:t>
            </a:r>
          </a:p>
        </p:txBody>
      </p:sp>
      <p:pic>
        <p:nvPicPr>
          <p:cNvPr id="12" name="Picture 11"/>
          <p:cNvPicPr>
            <a:picLocks noChangeAspect="1"/>
          </p:cNvPicPr>
          <p:nvPr userDrawn="1"/>
        </p:nvPicPr>
        <p:blipFill>
          <a:blip r:embed="rId3"/>
          <a:stretch>
            <a:fillRect/>
          </a:stretch>
        </p:blipFill>
        <p:spPr>
          <a:xfrm>
            <a:off x="9638595" y="5527710"/>
            <a:ext cx="2159000" cy="600364"/>
          </a:xfrm>
          <a:prstGeom prst="rect">
            <a:avLst/>
          </a:prstGeom>
        </p:spPr>
      </p:pic>
      <p:sp>
        <p:nvSpPr>
          <p:cNvPr id="30" name="Title 1"/>
          <p:cNvSpPr>
            <a:spLocks noGrp="1"/>
          </p:cNvSpPr>
          <p:nvPr>
            <p:ph type="ctrTitle" hasCustomPrompt="1"/>
          </p:nvPr>
        </p:nvSpPr>
        <p:spPr>
          <a:xfrm>
            <a:off x="278583" y="1453668"/>
            <a:ext cx="11490087" cy="705555"/>
          </a:xfrm>
        </p:spPr>
        <p:txBody>
          <a:bodyPr>
            <a:noAutofit/>
          </a:bodyPr>
          <a:lstStyle>
            <a:lvl1pPr algn="l">
              <a:defRPr sz="6000" b="1"/>
            </a:lvl1pPr>
          </a:lstStyle>
          <a:p>
            <a:r>
              <a:rPr lang="en-US" dirty="0"/>
              <a:t>Click to Edit Master Title Slide</a:t>
            </a:r>
          </a:p>
        </p:txBody>
      </p:sp>
    </p:spTree>
    <p:extLst>
      <p:ext uri="{BB962C8B-B14F-4D97-AF65-F5344CB8AC3E}">
        <p14:creationId xmlns:p14="http://schemas.microsoft.com/office/powerpoint/2010/main" val="3501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 Placeholder 2"/>
          <p:cNvSpPr>
            <a:spLocks noGrp="1"/>
          </p:cNvSpPr>
          <p:nvPr>
            <p:ph idx="1" hasCustomPrompt="1"/>
          </p:nvPr>
        </p:nvSpPr>
        <p:spPr>
          <a:xfrm>
            <a:off x="278580" y="1031096"/>
            <a:ext cx="11544709" cy="5095069"/>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a:xfrm>
            <a:off x="278580" y="274641"/>
            <a:ext cx="11544709" cy="547451"/>
          </a:xfrm>
          <a:prstGeom prst="rect">
            <a:avLst/>
          </a:prstGeom>
        </p:spPr>
        <p:txBody>
          <a:bodyPr vert="horz" lIns="91436" tIns="45718" rIns="91436" bIns="45718" rtlCol="0" anchor="t" anchorCtr="0">
            <a:normAutofit/>
          </a:bodyPr>
          <a:lstStyle/>
          <a:p>
            <a:r>
              <a:rPr lang="en-US" dirty="0"/>
              <a:t>Click to Edit Master Text Styles: Initial Caps</a:t>
            </a:r>
          </a:p>
        </p:txBody>
      </p:sp>
    </p:spTree>
    <p:extLst>
      <p:ext uri="{BB962C8B-B14F-4D97-AF65-F5344CB8AC3E}">
        <p14:creationId xmlns:p14="http://schemas.microsoft.com/office/powerpoint/2010/main" val="366537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1B91-4AE9-4D60-B1B0-AC00EE6CC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7106B6-4F28-46CF-804E-DD562DC01D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6A039-3BE0-4A26-94E0-B6355199D2F8}"/>
              </a:ext>
            </a:extLst>
          </p:cNvPr>
          <p:cNvSpPr>
            <a:spLocks noGrp="1"/>
          </p:cNvSpPr>
          <p:nvPr>
            <p:ph type="dt" sz="half" idx="10"/>
          </p:nvPr>
        </p:nvSpPr>
        <p:spPr/>
        <p:txBody>
          <a:bodyPr/>
          <a:lstStyle/>
          <a:p>
            <a:fld id="{1A492FE4-50F3-4B94-AB77-831F33C7F0D0}" type="datetimeFigureOut">
              <a:rPr lang="en-US" smtClean="0"/>
              <a:t>12/12/2019</a:t>
            </a:fld>
            <a:endParaRPr lang="en-US"/>
          </a:p>
        </p:txBody>
      </p:sp>
      <p:sp>
        <p:nvSpPr>
          <p:cNvPr id="5" name="Footer Placeholder 4">
            <a:extLst>
              <a:ext uri="{FF2B5EF4-FFF2-40B4-BE49-F238E27FC236}">
                <a16:creationId xmlns:a16="http://schemas.microsoft.com/office/drawing/2014/main" id="{9C3E37E8-7B75-4FB8-930B-BCEE17D9D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32252-2EC7-4A97-9DFD-03CA5BE69856}"/>
              </a:ext>
            </a:extLst>
          </p:cNvPr>
          <p:cNvSpPr>
            <a:spLocks noGrp="1"/>
          </p:cNvSpPr>
          <p:nvPr>
            <p:ph type="sldNum" sz="quarter" idx="12"/>
          </p:nvPr>
        </p:nvSpPr>
        <p:spPr/>
        <p:txBody>
          <a:bodyPr/>
          <a:lstStyle/>
          <a:p>
            <a:fld id="{46EC754C-B211-4B03-98B9-61A76C97E3BE}" type="slidenum">
              <a:rPr lang="en-US" smtClean="0"/>
              <a:t>‹#›</a:t>
            </a:fld>
            <a:endParaRPr lang="en-US"/>
          </a:p>
        </p:txBody>
      </p:sp>
    </p:spTree>
    <p:extLst>
      <p:ext uri="{BB962C8B-B14F-4D97-AF65-F5344CB8AC3E}">
        <p14:creationId xmlns:p14="http://schemas.microsoft.com/office/powerpoint/2010/main" val="30389855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Slide">
    <p:spTree>
      <p:nvGrpSpPr>
        <p:cNvPr id="1" name=""/>
        <p:cNvGrpSpPr/>
        <p:nvPr/>
      </p:nvGrpSpPr>
      <p:grpSpPr>
        <a:xfrm>
          <a:off x="0" y="0"/>
          <a:ext cx="0" cy="0"/>
          <a:chOff x="0" y="0"/>
          <a:chExt cx="0" cy="0"/>
        </a:xfrm>
      </p:grpSpPr>
      <p:pic>
        <p:nvPicPr>
          <p:cNvPr id="2" name="Picture 1" descr="Powerpoint_Graphics_red3.png"/>
          <p:cNvPicPr>
            <a:picLocks noChangeAspect="1"/>
          </p:cNvPicPr>
          <p:nvPr userDrawn="1"/>
        </p:nvPicPr>
        <p:blipFill rotWithShape="1">
          <a:blip r:embed="rId2">
            <a:alphaModFix/>
            <a:extLst>
              <a:ext uri="{28A0092B-C50C-407E-A947-70E740481C1C}">
                <a14:useLocalDpi xmlns:a14="http://schemas.microsoft.com/office/drawing/2010/main" val="0"/>
              </a:ext>
            </a:extLst>
          </a:blip>
          <a:srcRect l="10768" t="11458" r="11345" b="15573"/>
          <a:stretch/>
        </p:blipFill>
        <p:spPr>
          <a:xfrm>
            <a:off x="-74085" y="0"/>
            <a:ext cx="12350751" cy="6942667"/>
          </a:xfrm>
          <a:prstGeom prst="rect">
            <a:avLst/>
          </a:prstGeom>
        </p:spPr>
      </p:pic>
      <p:sp>
        <p:nvSpPr>
          <p:cNvPr id="15" name="Title 1"/>
          <p:cNvSpPr>
            <a:spLocks noGrp="1"/>
          </p:cNvSpPr>
          <p:nvPr>
            <p:ph type="ctrTitle" hasCustomPrompt="1"/>
          </p:nvPr>
        </p:nvSpPr>
        <p:spPr>
          <a:xfrm>
            <a:off x="278583" y="1453668"/>
            <a:ext cx="11490087" cy="705555"/>
          </a:xfrm>
        </p:spPr>
        <p:txBody>
          <a:bodyPr>
            <a:noAutofit/>
          </a:bodyPr>
          <a:lstStyle>
            <a:lvl1pPr algn="l">
              <a:defRPr sz="4300" b="0">
                <a:solidFill>
                  <a:schemeClr val="bg1"/>
                </a:solidFill>
              </a:defRPr>
            </a:lvl1pPr>
          </a:lstStyle>
          <a:p>
            <a:r>
              <a:rPr lang="en-US" dirty="0"/>
              <a:t>Click to Edit Master Title Slide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482" y="6504195"/>
            <a:ext cx="698706" cy="218346"/>
          </a:xfrm>
          <a:prstGeom prst="rect">
            <a:avLst/>
          </a:prstGeom>
        </p:spPr>
      </p:pic>
    </p:spTree>
    <p:extLst>
      <p:ext uri="{BB962C8B-B14F-4D97-AF65-F5344CB8AC3E}">
        <p14:creationId xmlns:p14="http://schemas.microsoft.com/office/powerpoint/2010/main" val="259432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11" name="Content Placeholder 2"/>
          <p:cNvSpPr>
            <a:spLocks noGrp="1"/>
          </p:cNvSpPr>
          <p:nvPr>
            <p:ph sz="half" idx="1" hasCustomPrompt="1"/>
          </p:nvPr>
        </p:nvSpPr>
        <p:spPr>
          <a:xfrm>
            <a:off x="281859" y="1038063"/>
            <a:ext cx="5384800" cy="2222143"/>
          </a:xfrm>
        </p:spPr>
        <p:txBody>
          <a:bodyPr/>
          <a:lstStyle>
            <a:lvl1pPr>
              <a:defRPr sz="2800"/>
            </a:lvl1pPr>
            <a:lvl2pPr>
              <a:defRPr sz="2600"/>
            </a:lvl2pPr>
            <a:lvl3pPr>
              <a:defRPr sz="26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hasCustomPrompt="1"/>
          </p:nvPr>
        </p:nvSpPr>
        <p:spPr>
          <a:xfrm>
            <a:off x="6435212" y="1038063"/>
            <a:ext cx="5384800" cy="2222143"/>
          </a:xfrm>
        </p:spPr>
        <p:txBody>
          <a:bodyPr/>
          <a:lstStyle>
            <a:lvl1pPr>
              <a:defRPr sz="2800"/>
            </a:lvl1pPr>
            <a:lvl2pPr>
              <a:defRPr sz="2600"/>
            </a:lvl2pPr>
            <a:lvl3pPr>
              <a:defRPr sz="26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278580" y="274641"/>
            <a:ext cx="11544709" cy="547451"/>
          </a:xfrm>
          <a:prstGeom prst="rect">
            <a:avLst/>
          </a:prstGeom>
        </p:spPr>
        <p:txBody>
          <a:bodyPr vert="horz" lIns="91436" tIns="45718" rIns="91436" bIns="45718" rtlCol="0" anchor="t" anchorCtr="0">
            <a:normAutofit/>
          </a:bodyPr>
          <a:lstStyle/>
          <a:p>
            <a:r>
              <a:rPr lang="en-US" dirty="0"/>
              <a:t>Click to Edit Master Text Styles: Initial Caps</a:t>
            </a:r>
          </a:p>
        </p:txBody>
      </p:sp>
    </p:spTree>
    <p:extLst>
      <p:ext uri="{BB962C8B-B14F-4D97-AF65-F5344CB8AC3E}">
        <p14:creationId xmlns:p14="http://schemas.microsoft.com/office/powerpoint/2010/main" val="412022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64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81858" y="1038062"/>
            <a:ext cx="5384800" cy="4866028"/>
          </a:xfrm>
        </p:spPr>
        <p:txBody>
          <a:bodyPr/>
          <a:lstStyle>
            <a:lvl1pPr>
              <a:defRPr sz="3200"/>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435212" y="1038062"/>
            <a:ext cx="5384800" cy="4866028"/>
          </a:xfrm>
        </p:spPr>
        <p:txBody>
          <a:bodyPr/>
          <a:lstStyle>
            <a:lvl1pPr>
              <a:defRPr sz="3200"/>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hasCustomPrompt="1"/>
          </p:nvPr>
        </p:nvSpPr>
        <p:spPr>
          <a:xfrm>
            <a:off x="278580" y="274639"/>
            <a:ext cx="11544709" cy="547451"/>
          </a:xfrm>
          <a:prstGeom prst="rect">
            <a:avLst/>
          </a:prstGeom>
        </p:spPr>
        <p:txBody>
          <a:bodyPr vert="horz" lIns="91440" tIns="45720" rIns="91440" bIns="45720" rtlCol="0" anchor="ctr">
            <a:normAutofit/>
          </a:bodyPr>
          <a:lstStyle/>
          <a:p>
            <a:r>
              <a:rPr lang="en-US" dirty="0"/>
              <a:t>Click to Edit Master Text Styles</a:t>
            </a:r>
          </a:p>
        </p:txBody>
      </p:sp>
    </p:spTree>
    <p:extLst>
      <p:ext uri="{BB962C8B-B14F-4D97-AF65-F5344CB8AC3E}">
        <p14:creationId xmlns:p14="http://schemas.microsoft.com/office/powerpoint/2010/main" val="16509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lstStyle>
            <a:lvl1pPr>
              <a:defRPr sz="6000" b="0" i="0">
                <a:latin typeface="Calibri Light" charset="0"/>
                <a:ea typeface="Calibri Light" charset="0"/>
                <a:cs typeface="Calibri Light" charset="0"/>
              </a:defRPr>
            </a:lvl1pPr>
          </a:lstStyle>
          <a:p>
            <a:r>
              <a:rPr lang="en-US" dirty="0"/>
              <a:t>CLICK TO EDIT MASTER TITLE STYLE</a:t>
            </a:r>
          </a:p>
        </p:txBody>
      </p:sp>
      <p:sp>
        <p:nvSpPr>
          <p:cNvPr id="3" name="Text Placeholder 2"/>
          <p:cNvSpPr>
            <a:spLocks noGrp="1"/>
          </p:cNvSpPr>
          <p:nvPr>
            <p:ph type="body" idx="1"/>
          </p:nvPr>
        </p:nvSpPr>
        <p:spPr>
          <a:xfrm>
            <a:off x="831850" y="4745255"/>
            <a:ext cx="10515600" cy="134439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flipH="1">
            <a:off x="831850" y="4562475"/>
            <a:ext cx="11360150" cy="0"/>
          </a:xfrm>
          <a:prstGeom prst="line">
            <a:avLst/>
          </a:prstGeom>
          <a:ln w="22225" cap="rnd">
            <a:solidFill>
              <a:srgbClr val="BA0C25"/>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8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sz="4400" b="1" i="0" kern="120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Calibri" charset="0"/>
                <a:ea typeface="Calibri" charset="0"/>
                <a:cs typeface="Calibri" charset="0"/>
              </a:defRPr>
            </a:lvl1pPr>
            <a:lvl3pPr>
              <a:defRPr b="0" i="0">
                <a:solidFill>
                  <a:srgbClr val="9E0013"/>
                </a:solidFill>
                <a:latin typeface="Calibri Light" charset="0"/>
                <a:ea typeface="Calibri Light" charset="0"/>
                <a:cs typeface="Calibri Light" charset="0"/>
              </a:defRPr>
            </a:lvl3pPr>
            <a:lvl4pPr>
              <a:defRPr b="1" i="0">
                <a:solidFill>
                  <a:srgbClr val="9E0013"/>
                </a:solidFill>
                <a:latin typeface="Calibri" charset="0"/>
                <a:ea typeface="Calibri" charset="0"/>
                <a:cs typeface="Calibri"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00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66681" y="578224"/>
            <a:ext cx="4175965" cy="29314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10"/>
          </p:nvPr>
        </p:nvSpPr>
        <p:spPr>
          <a:xfrm>
            <a:off x="6016905" y="578224"/>
            <a:ext cx="3024012" cy="23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3" name="Picture Placeholder 2"/>
          <p:cNvSpPr>
            <a:spLocks noGrp="1"/>
          </p:cNvSpPr>
          <p:nvPr>
            <p:ph type="pic" idx="12"/>
          </p:nvPr>
        </p:nvSpPr>
        <p:spPr>
          <a:xfrm>
            <a:off x="6016905" y="3509683"/>
            <a:ext cx="3024012" cy="23877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Rectangle 1"/>
          <p:cNvSpPr/>
          <p:nvPr userDrawn="1"/>
        </p:nvSpPr>
        <p:spPr>
          <a:xfrm>
            <a:off x="866680" y="3200400"/>
            <a:ext cx="4175965" cy="309283"/>
          </a:xfrm>
          <a:prstGeom prst="rect">
            <a:avLst/>
          </a:prstGeom>
          <a:solidFill>
            <a:srgbClr val="BA0C2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016905" y="2689412"/>
            <a:ext cx="3024012" cy="276599"/>
          </a:xfrm>
          <a:prstGeom prst="rect">
            <a:avLst/>
          </a:prstGeom>
          <a:solidFill>
            <a:srgbClr val="BA0C2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016905" y="5620871"/>
            <a:ext cx="3024012" cy="276599"/>
          </a:xfrm>
          <a:prstGeom prst="rect">
            <a:avLst/>
          </a:prstGeom>
          <a:solidFill>
            <a:srgbClr val="BA0C2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286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i="0">
                <a:latin typeface="Calibri Light" panose="020F0302020204030204" pitchFamily="34" charset="0"/>
                <a:ea typeface="Calibri Light" panose="020F0302020204030204" pitchFamily="34" charset="0"/>
                <a:cs typeface="Calibri Light" panose="020F03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006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2370046"/>
            <a:ext cx="12304059" cy="9228045"/>
          </a:xfrm>
          <a:prstGeom prst="rect">
            <a:avLst/>
          </a:prstGeom>
        </p:spPr>
      </p:pic>
      <p:sp>
        <p:nvSpPr>
          <p:cNvPr id="13" name="Rectangle 12"/>
          <p:cNvSpPr/>
          <p:nvPr userDrawn="1"/>
        </p:nvSpPr>
        <p:spPr>
          <a:xfrm>
            <a:off x="800100" y="3850129"/>
            <a:ext cx="3258670" cy="2243232"/>
          </a:xfrm>
          <a:prstGeom prst="rect">
            <a:avLst/>
          </a:prstGeom>
          <a:solidFill>
            <a:srgbClr val="BA0C25">
              <a:alpha val="7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1140759" y="4047133"/>
            <a:ext cx="2918011" cy="1849224"/>
          </a:xfrm>
          <a:prstGeom prst="rect">
            <a:avLst/>
          </a:prstGeom>
          <a:noFill/>
        </p:spPr>
        <p:txBody>
          <a:bodyPr wrap="square" rtlCol="0">
            <a:spAutoFit/>
          </a:bodyPr>
          <a:lstStyle/>
          <a:p>
            <a:r>
              <a:rPr lang="en-US" sz="6000" b="0" i="0" dirty="0">
                <a:solidFill>
                  <a:schemeClr val="bg1"/>
                </a:solidFill>
                <a:latin typeface="Calibri Light" charset="0"/>
                <a:ea typeface="Calibri Light" charset="0"/>
                <a:cs typeface="Calibri Light" charset="0"/>
              </a:rPr>
              <a:t>THANK</a:t>
            </a:r>
            <a:r>
              <a:rPr lang="en-US" sz="6000" dirty="0">
                <a:solidFill>
                  <a:schemeClr val="bg1"/>
                </a:solidFill>
              </a:rPr>
              <a:t> </a:t>
            </a:r>
          </a:p>
          <a:p>
            <a:pPr>
              <a:lnSpc>
                <a:spcPts val="6500"/>
              </a:lnSpc>
            </a:pPr>
            <a:r>
              <a:rPr lang="en-US" sz="8800" b="0" i="0" dirty="0">
                <a:solidFill>
                  <a:schemeClr val="bg1"/>
                </a:solidFill>
                <a:latin typeface="Calibri" charset="0"/>
                <a:ea typeface="Calibri" charset="0"/>
                <a:cs typeface="Calibri" charset="0"/>
              </a:rPr>
              <a:t>YOU!</a:t>
            </a:r>
          </a:p>
        </p:txBody>
      </p:sp>
    </p:spTree>
    <p:extLst>
      <p:ext uri="{BB962C8B-B14F-4D97-AF65-F5344CB8AC3E}">
        <p14:creationId xmlns:p14="http://schemas.microsoft.com/office/powerpoint/2010/main" val="369080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3960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7A17-0FAA-41A5-ABAA-B007F7DD27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52FAE4-967E-4028-9F54-B4AD8968C4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9AD08AC-003A-4E6B-9739-1BD0AA7AE3D1}"/>
              </a:ext>
            </a:extLst>
          </p:cNvPr>
          <p:cNvSpPr>
            <a:spLocks noGrp="1"/>
          </p:cNvSpPr>
          <p:nvPr>
            <p:ph type="dt" sz="half" idx="10"/>
          </p:nvPr>
        </p:nvSpPr>
        <p:spPr/>
        <p:txBody>
          <a:bodyPr/>
          <a:lstStyle/>
          <a:p>
            <a:fld id="{1A492FE4-50F3-4B94-AB77-831F33C7F0D0}" type="datetimeFigureOut">
              <a:rPr lang="en-US" smtClean="0"/>
              <a:t>12/12/2019</a:t>
            </a:fld>
            <a:endParaRPr lang="en-US"/>
          </a:p>
        </p:txBody>
      </p:sp>
      <p:sp>
        <p:nvSpPr>
          <p:cNvPr id="5" name="Footer Placeholder 4">
            <a:extLst>
              <a:ext uri="{FF2B5EF4-FFF2-40B4-BE49-F238E27FC236}">
                <a16:creationId xmlns:a16="http://schemas.microsoft.com/office/drawing/2014/main" id="{108841B3-BB3E-4191-967D-1A9E82550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DB7ED4-EEC1-4787-BC2A-7F3099A1E932}"/>
              </a:ext>
            </a:extLst>
          </p:cNvPr>
          <p:cNvSpPr>
            <a:spLocks noGrp="1"/>
          </p:cNvSpPr>
          <p:nvPr>
            <p:ph type="sldNum" sz="quarter" idx="12"/>
          </p:nvPr>
        </p:nvSpPr>
        <p:spPr/>
        <p:txBody>
          <a:bodyPr/>
          <a:lstStyle/>
          <a:p>
            <a:fld id="{46EC754C-B211-4B03-98B9-61A76C97E3BE}" type="slidenum">
              <a:rPr lang="en-US" smtClean="0"/>
              <a:t>‹#›</a:t>
            </a:fld>
            <a:endParaRPr lang="en-US"/>
          </a:p>
        </p:txBody>
      </p:sp>
    </p:spTree>
    <p:extLst>
      <p:ext uri="{BB962C8B-B14F-4D97-AF65-F5344CB8AC3E}">
        <p14:creationId xmlns:p14="http://schemas.microsoft.com/office/powerpoint/2010/main" val="16458348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Dark Backgroun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15B7CA-7A53-4F84-843E-F4B23DF4FD47}"/>
              </a:ext>
            </a:extLst>
          </p:cNvPr>
          <p:cNvSpPr txBox="1"/>
          <p:nvPr userDrawn="1"/>
        </p:nvSpPr>
        <p:spPr>
          <a:xfrm>
            <a:off x="8469271" y="6400415"/>
            <a:ext cx="3514008" cy="261606"/>
          </a:xfrm>
          <a:prstGeom prst="rect">
            <a:avLst/>
          </a:prstGeom>
          <a:noFill/>
        </p:spPr>
        <p:txBody>
          <a:bodyPr wrap="square" lIns="91436" tIns="45718" rIns="91436" bIns="45718" rtlCol="0">
            <a:spAutoFit/>
          </a:bodyPr>
          <a:lstStyle/>
          <a:p>
            <a:pPr algn="r"/>
            <a:r>
              <a:rPr lang="en-US" sz="1100" cap="all" dirty="0">
                <a:solidFill>
                  <a:schemeClr val="tx1">
                    <a:lumMod val="95000"/>
                    <a:lumOff val="5000"/>
                  </a:schemeClr>
                </a:solidFill>
              </a:rPr>
              <a:t>UNDER NDA – ZERTO Private and confidential</a:t>
            </a:r>
          </a:p>
        </p:txBody>
      </p:sp>
      <p:sp>
        <p:nvSpPr>
          <p:cNvPr id="4" name="TextBox 3">
            <a:extLst>
              <a:ext uri="{FF2B5EF4-FFF2-40B4-BE49-F238E27FC236}">
                <a16:creationId xmlns:a16="http://schemas.microsoft.com/office/drawing/2014/main" id="{68038AE5-1528-4E47-BF5A-39D26FE1E277}"/>
              </a:ext>
            </a:extLst>
          </p:cNvPr>
          <p:cNvSpPr txBox="1"/>
          <p:nvPr userDrawn="1"/>
        </p:nvSpPr>
        <p:spPr>
          <a:xfrm>
            <a:off x="8517397" y="6448542"/>
            <a:ext cx="3514008" cy="261606"/>
          </a:xfrm>
          <a:prstGeom prst="rect">
            <a:avLst/>
          </a:prstGeom>
          <a:noFill/>
        </p:spPr>
        <p:txBody>
          <a:bodyPr wrap="square" lIns="91436" tIns="45718" rIns="91436" bIns="45718"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all" spc="0" normalizeH="0" baseline="0" noProof="0" dirty="0">
                <a:ln>
                  <a:noFill/>
                </a:ln>
                <a:solidFill>
                  <a:prstClr val="black">
                    <a:lumMod val="95000"/>
                    <a:lumOff val="5000"/>
                  </a:prstClr>
                </a:solidFill>
                <a:effectLst/>
                <a:uLnTx/>
                <a:uFillTx/>
              </a:rPr>
              <a:t>UNDER NDA – ZERTO Private and confidential</a:t>
            </a:r>
          </a:p>
        </p:txBody>
      </p:sp>
    </p:spTree>
    <p:extLst>
      <p:ext uri="{BB962C8B-B14F-4D97-AF65-F5344CB8AC3E}">
        <p14:creationId xmlns:p14="http://schemas.microsoft.com/office/powerpoint/2010/main" val="3626332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Section Slide">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1756951" y="2619486"/>
            <a:ext cx="8678098" cy="557678"/>
          </a:xfrm>
        </p:spPr>
        <p:txBody>
          <a:bodyPr>
            <a:noAutofit/>
          </a:bodyPr>
          <a:lstStyle>
            <a:lvl1pPr marL="0" indent="0" algn="ctr">
              <a:buNone/>
              <a:defRPr sz="3100">
                <a:solidFill>
                  <a:schemeClr val="bg1">
                    <a:lumMod val="85000"/>
                  </a:schemeClr>
                </a:solidFill>
              </a:defRPr>
            </a:lvl1pPr>
            <a:lvl2pPr marL="609555" indent="0" algn="ctr">
              <a:buNone/>
              <a:defRPr>
                <a:solidFill>
                  <a:schemeClr val="tx1">
                    <a:tint val="75000"/>
                  </a:schemeClr>
                </a:solidFill>
              </a:defRPr>
            </a:lvl2pPr>
            <a:lvl3pPr marL="1219110"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7"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dirty="0"/>
              <a:t>Click to Edit Master Subtitle Style: Initial Caps</a:t>
            </a:r>
          </a:p>
        </p:txBody>
      </p:sp>
      <p:sp>
        <p:nvSpPr>
          <p:cNvPr id="11" name="Title 1"/>
          <p:cNvSpPr>
            <a:spLocks noGrp="1"/>
          </p:cNvSpPr>
          <p:nvPr>
            <p:ph type="ctrTitle" hasCustomPrompt="1"/>
          </p:nvPr>
        </p:nvSpPr>
        <p:spPr>
          <a:xfrm>
            <a:off x="1756951" y="1472439"/>
            <a:ext cx="8678098" cy="686784"/>
          </a:xfrm>
        </p:spPr>
        <p:txBody>
          <a:bodyPr>
            <a:noAutofit/>
          </a:bodyPr>
          <a:lstStyle>
            <a:lvl1pPr algn="ctr">
              <a:defRPr sz="6000" b="1">
                <a:solidFill>
                  <a:schemeClr val="tx1"/>
                </a:solidFill>
                <a:latin typeface="Calibri Light" panose="020F0302020204030204" pitchFamily="34" charset="0"/>
                <a:cs typeface="Calibri Light" panose="020F0302020204030204" pitchFamily="34" charset="0"/>
              </a:defRPr>
            </a:lvl1pPr>
          </a:lstStyle>
          <a:p>
            <a:r>
              <a:rPr lang="en-US" dirty="0"/>
              <a:t>Click to Edit Master Title</a:t>
            </a:r>
          </a:p>
        </p:txBody>
      </p:sp>
      <p:pic>
        <p:nvPicPr>
          <p:cNvPr id="5" name="Picture 4">
            <a:extLst>
              <a:ext uri="{FF2B5EF4-FFF2-40B4-BE49-F238E27FC236}">
                <a16:creationId xmlns:a16="http://schemas.microsoft.com/office/drawing/2014/main" id="{0C6220A1-3C16-46BD-BC50-090EA9589E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6439109"/>
            <a:ext cx="705922" cy="199606"/>
          </a:xfrm>
          <a:prstGeom prst="rect">
            <a:avLst/>
          </a:prstGeom>
        </p:spPr>
      </p:pic>
      <p:sp>
        <p:nvSpPr>
          <p:cNvPr id="6" name="TextBox 5">
            <a:extLst>
              <a:ext uri="{FF2B5EF4-FFF2-40B4-BE49-F238E27FC236}">
                <a16:creationId xmlns:a16="http://schemas.microsoft.com/office/drawing/2014/main" id="{67DB2FDD-7C2A-4B7E-A07A-29C7304764F7}"/>
              </a:ext>
            </a:extLst>
          </p:cNvPr>
          <p:cNvSpPr txBox="1"/>
          <p:nvPr userDrawn="1"/>
        </p:nvSpPr>
        <p:spPr>
          <a:xfrm>
            <a:off x="8517397" y="6448542"/>
            <a:ext cx="3514008" cy="261606"/>
          </a:xfrm>
          <a:prstGeom prst="rect">
            <a:avLst/>
          </a:prstGeom>
          <a:noFill/>
        </p:spPr>
        <p:txBody>
          <a:bodyPr wrap="square" lIns="91436" tIns="45718" rIns="91436" bIns="45718" rtlCol="0">
            <a:spAutoFit/>
          </a:bodyPr>
          <a:lstStyle/>
          <a:p>
            <a:pPr algn="r"/>
            <a:r>
              <a:rPr lang="en-US" sz="1100" cap="all" dirty="0">
                <a:solidFill>
                  <a:schemeClr val="tx1">
                    <a:lumMod val="95000"/>
                    <a:lumOff val="5000"/>
                  </a:schemeClr>
                </a:solidFill>
              </a:rPr>
              <a:t>UNDER NDA – ZERTO Private and confidential</a:t>
            </a:r>
          </a:p>
        </p:txBody>
      </p:sp>
    </p:spTree>
    <p:extLst>
      <p:ext uri="{BB962C8B-B14F-4D97-AF65-F5344CB8AC3E}">
        <p14:creationId xmlns:p14="http://schemas.microsoft.com/office/powerpoint/2010/main" val="184323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Section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423963" y="6522529"/>
            <a:ext cx="696623" cy="193715"/>
          </a:xfrm>
          <a:prstGeom prst="rect">
            <a:avLst/>
          </a:prstGeom>
        </p:spPr>
      </p:pic>
      <p:sp>
        <p:nvSpPr>
          <p:cNvPr id="15" name="Title 1"/>
          <p:cNvSpPr>
            <a:spLocks noGrp="1"/>
          </p:cNvSpPr>
          <p:nvPr>
            <p:ph type="ctrTitle" hasCustomPrompt="1"/>
          </p:nvPr>
        </p:nvSpPr>
        <p:spPr>
          <a:xfrm>
            <a:off x="278583" y="1453668"/>
            <a:ext cx="11490087" cy="705555"/>
          </a:xfrm>
        </p:spPr>
        <p:txBody>
          <a:bodyPr>
            <a:noAutofit/>
          </a:bodyPr>
          <a:lstStyle>
            <a:lvl1pPr algn="l">
              <a:defRPr sz="4300" b="0">
                <a:solidFill>
                  <a:schemeClr val="bg1"/>
                </a:solidFill>
              </a:defRPr>
            </a:lvl1pPr>
          </a:lstStyle>
          <a:p>
            <a:r>
              <a:rPr lang="en-US" dirty="0"/>
              <a:t>Click to Edit Master Title Slide</a:t>
            </a:r>
          </a:p>
        </p:txBody>
      </p:sp>
      <p:sp>
        <p:nvSpPr>
          <p:cNvPr id="14" name="TextBox 13"/>
          <p:cNvSpPr txBox="1"/>
          <p:nvPr userDrawn="1"/>
        </p:nvSpPr>
        <p:spPr>
          <a:xfrm>
            <a:off x="8415869" y="6531172"/>
            <a:ext cx="2980267" cy="261611"/>
          </a:xfrm>
          <a:prstGeom prst="rect">
            <a:avLst/>
          </a:prstGeom>
          <a:noFill/>
        </p:spPr>
        <p:txBody>
          <a:bodyPr wrap="square" lIns="91436" tIns="45718" rIns="91436" bIns="45718" rtlCol="0">
            <a:spAutoFit/>
          </a:bodyPr>
          <a:lstStyle/>
          <a:p>
            <a:pPr algn="r"/>
            <a:r>
              <a:rPr lang="en-US" sz="1100" cap="all" dirty="0">
                <a:solidFill>
                  <a:schemeClr val="bg1"/>
                </a:solidFill>
              </a:rPr>
              <a:t>Private and confidential</a:t>
            </a:r>
          </a:p>
        </p:txBody>
      </p:sp>
      <p:cxnSp>
        <p:nvCxnSpPr>
          <p:cNvPr id="17" name="Straight Connector 16"/>
          <p:cNvCxnSpPr/>
          <p:nvPr userDrawn="1"/>
        </p:nvCxnSpPr>
        <p:spPr>
          <a:xfrm>
            <a:off x="11971864" y="6544736"/>
            <a:ext cx="0" cy="245533"/>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1472336" y="6544736"/>
            <a:ext cx="0" cy="245533"/>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4461051C-3088-46F4-BD2F-73F60432D7F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000" y="6439109"/>
            <a:ext cx="705922" cy="199606"/>
          </a:xfrm>
          <a:prstGeom prst="rect">
            <a:avLst/>
          </a:prstGeom>
        </p:spPr>
      </p:pic>
      <p:sp>
        <p:nvSpPr>
          <p:cNvPr id="9" name="TextBox 8">
            <a:extLst>
              <a:ext uri="{FF2B5EF4-FFF2-40B4-BE49-F238E27FC236}">
                <a16:creationId xmlns:a16="http://schemas.microsoft.com/office/drawing/2014/main" id="{703F8927-FFAE-49A5-AA25-3873C56BF9C5}"/>
              </a:ext>
            </a:extLst>
          </p:cNvPr>
          <p:cNvSpPr txBox="1"/>
          <p:nvPr userDrawn="1"/>
        </p:nvSpPr>
        <p:spPr>
          <a:xfrm>
            <a:off x="8527022" y="6439109"/>
            <a:ext cx="3514008" cy="261606"/>
          </a:xfrm>
          <a:prstGeom prst="rect">
            <a:avLst/>
          </a:prstGeom>
          <a:noFill/>
        </p:spPr>
        <p:txBody>
          <a:bodyPr wrap="square" lIns="91436" tIns="45718" rIns="91436" bIns="45718" rtlCol="0">
            <a:spAutoFit/>
          </a:bodyPr>
          <a:lstStyle/>
          <a:p>
            <a:pPr algn="r"/>
            <a:r>
              <a:rPr lang="en-US" sz="1100" cap="all" dirty="0">
                <a:solidFill>
                  <a:schemeClr val="tx1">
                    <a:lumMod val="95000"/>
                    <a:lumOff val="5000"/>
                  </a:schemeClr>
                </a:solidFill>
              </a:rPr>
              <a:t>UNDER NDA – ZERTO Private and confidential</a:t>
            </a:r>
          </a:p>
        </p:txBody>
      </p:sp>
    </p:spTree>
    <p:extLst>
      <p:ext uri="{BB962C8B-B14F-4D97-AF65-F5344CB8AC3E}">
        <p14:creationId xmlns:p14="http://schemas.microsoft.com/office/powerpoint/2010/main" val="219670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838200" y="609600"/>
            <a:ext cx="10515600" cy="116315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02152711"/>
      </p:ext>
    </p:extLst>
  </p:cSld>
  <p:clrMapOvr>
    <a:masterClrMapping/>
  </p:clrMapOvr>
  <p:extLst>
    <p:ext uri="{DCECCB84-F9BA-43D5-87BE-67443E8EF086}">
      <p15:sldGuideLst xmlns:p15="http://schemas.microsoft.com/office/powerpoint/2012/main">
        <p15:guide id="1" orient="horz" pos="384">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Powerpoint_Graphics_2.png"/>
          <p:cNvPicPr>
            <a:picLocks noChangeAspect="1"/>
          </p:cNvPicPr>
          <p:nvPr userDrawn="1"/>
        </p:nvPicPr>
        <p:blipFill rotWithShape="1">
          <a:blip r:embed="rId2">
            <a:alphaModFix/>
            <a:extLst>
              <a:ext uri="{28A0092B-C50C-407E-A947-70E740481C1C}">
                <a14:useLocalDpi xmlns:a14="http://schemas.microsoft.com/office/drawing/2010/main" val="0"/>
              </a:ext>
            </a:extLst>
          </a:blip>
          <a:srcRect l="38148" t="38272" r="11898" b="16914"/>
          <a:stretch/>
        </p:blipFill>
        <p:spPr>
          <a:xfrm>
            <a:off x="4180416" y="2539999"/>
            <a:ext cx="8022167" cy="4318001"/>
          </a:xfrm>
          <a:prstGeom prst="rect">
            <a:avLst/>
          </a:prstGeom>
        </p:spPr>
      </p:pic>
      <p:sp>
        <p:nvSpPr>
          <p:cNvPr id="11" name="Subtitle 2"/>
          <p:cNvSpPr>
            <a:spLocks noGrp="1"/>
          </p:cNvSpPr>
          <p:nvPr>
            <p:ph type="subTitle" idx="1" hasCustomPrompt="1"/>
          </p:nvPr>
        </p:nvSpPr>
        <p:spPr>
          <a:xfrm>
            <a:off x="278583" y="2286745"/>
            <a:ext cx="11490087" cy="572920"/>
          </a:xfrm>
        </p:spPr>
        <p:txBody>
          <a:bodyPr>
            <a:noAutofit/>
          </a:bodyPr>
          <a:lstStyle>
            <a:lvl1pPr marL="0" indent="0" algn="l">
              <a:buNone/>
              <a:defRPr sz="3100">
                <a:solidFill>
                  <a:schemeClr val="accent6"/>
                </a:solidFill>
              </a:defRPr>
            </a:lvl1pPr>
            <a:lvl2pPr marL="609555" indent="0" algn="ctr">
              <a:buNone/>
              <a:defRPr>
                <a:solidFill>
                  <a:schemeClr val="tx1">
                    <a:tint val="75000"/>
                  </a:schemeClr>
                </a:solidFill>
              </a:defRPr>
            </a:lvl2pPr>
            <a:lvl3pPr marL="1219110"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7"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dirty="0"/>
              <a:t>Click to Edit Master Subtitle Style: Initial Caps</a:t>
            </a:r>
          </a:p>
        </p:txBody>
      </p:sp>
      <p:pic>
        <p:nvPicPr>
          <p:cNvPr id="12" name="Picture 11"/>
          <p:cNvPicPr>
            <a:picLocks noChangeAspect="1"/>
          </p:cNvPicPr>
          <p:nvPr userDrawn="1"/>
        </p:nvPicPr>
        <p:blipFill>
          <a:blip r:embed="rId3"/>
          <a:stretch>
            <a:fillRect/>
          </a:stretch>
        </p:blipFill>
        <p:spPr>
          <a:xfrm>
            <a:off x="9638595" y="5527710"/>
            <a:ext cx="2159000" cy="600364"/>
          </a:xfrm>
          <a:prstGeom prst="rect">
            <a:avLst/>
          </a:prstGeom>
        </p:spPr>
      </p:pic>
      <p:sp>
        <p:nvSpPr>
          <p:cNvPr id="30" name="Title 1"/>
          <p:cNvSpPr>
            <a:spLocks noGrp="1"/>
          </p:cNvSpPr>
          <p:nvPr>
            <p:ph type="ctrTitle" hasCustomPrompt="1"/>
          </p:nvPr>
        </p:nvSpPr>
        <p:spPr>
          <a:xfrm>
            <a:off x="278583" y="1453668"/>
            <a:ext cx="11490087" cy="705555"/>
          </a:xfrm>
        </p:spPr>
        <p:txBody>
          <a:bodyPr>
            <a:noAutofit/>
          </a:bodyPr>
          <a:lstStyle>
            <a:lvl1pPr algn="l">
              <a:defRPr sz="6000" b="1"/>
            </a:lvl1pPr>
          </a:lstStyle>
          <a:p>
            <a:r>
              <a:rPr lang="en-US" dirty="0"/>
              <a:t>Click to Edit Master Title Slide</a:t>
            </a:r>
          </a:p>
        </p:txBody>
      </p:sp>
    </p:spTree>
    <p:extLst>
      <p:ext uri="{BB962C8B-B14F-4D97-AF65-F5344CB8AC3E}">
        <p14:creationId xmlns:p14="http://schemas.microsoft.com/office/powerpoint/2010/main" val="35032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 Placeholder 2"/>
          <p:cNvSpPr>
            <a:spLocks noGrp="1"/>
          </p:cNvSpPr>
          <p:nvPr>
            <p:ph idx="1" hasCustomPrompt="1"/>
          </p:nvPr>
        </p:nvSpPr>
        <p:spPr>
          <a:xfrm>
            <a:off x="278580" y="1031096"/>
            <a:ext cx="11544709" cy="5095069"/>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a:xfrm>
            <a:off x="278580" y="274641"/>
            <a:ext cx="11544709" cy="547451"/>
          </a:xfrm>
          <a:prstGeom prst="rect">
            <a:avLst/>
          </a:prstGeom>
        </p:spPr>
        <p:txBody>
          <a:bodyPr vert="horz" lIns="91436" tIns="45718" rIns="91436" bIns="45718" rtlCol="0" anchor="t" anchorCtr="0">
            <a:normAutofit/>
          </a:bodyPr>
          <a:lstStyle/>
          <a:p>
            <a:r>
              <a:rPr lang="en-US"/>
              <a:t>Click to edit Master title style</a:t>
            </a:r>
            <a:endParaRPr lang="en-US" dirty="0"/>
          </a:p>
        </p:txBody>
      </p:sp>
    </p:spTree>
    <p:extLst>
      <p:ext uri="{BB962C8B-B14F-4D97-AF65-F5344CB8AC3E}">
        <p14:creationId xmlns:p14="http://schemas.microsoft.com/office/powerpoint/2010/main" val="42664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Slide">
    <p:spTree>
      <p:nvGrpSpPr>
        <p:cNvPr id="1" name=""/>
        <p:cNvGrpSpPr/>
        <p:nvPr/>
      </p:nvGrpSpPr>
      <p:grpSpPr>
        <a:xfrm>
          <a:off x="0" y="0"/>
          <a:ext cx="0" cy="0"/>
          <a:chOff x="0" y="0"/>
          <a:chExt cx="0" cy="0"/>
        </a:xfrm>
      </p:grpSpPr>
      <p:pic>
        <p:nvPicPr>
          <p:cNvPr id="2" name="Picture 1" descr="Powerpoint_Graphics_red3.png"/>
          <p:cNvPicPr>
            <a:picLocks noChangeAspect="1"/>
          </p:cNvPicPr>
          <p:nvPr userDrawn="1"/>
        </p:nvPicPr>
        <p:blipFill rotWithShape="1">
          <a:blip r:embed="rId2">
            <a:alphaModFix/>
            <a:extLst>
              <a:ext uri="{28A0092B-C50C-407E-A947-70E740481C1C}">
                <a14:useLocalDpi xmlns:a14="http://schemas.microsoft.com/office/drawing/2010/main" val="0"/>
              </a:ext>
            </a:extLst>
          </a:blip>
          <a:srcRect l="10768" t="11458" r="11345" b="15573"/>
          <a:stretch/>
        </p:blipFill>
        <p:spPr>
          <a:xfrm>
            <a:off x="-74085" y="0"/>
            <a:ext cx="12350751" cy="6942667"/>
          </a:xfrm>
          <a:prstGeom prst="rect">
            <a:avLst/>
          </a:prstGeom>
        </p:spPr>
      </p:pic>
      <p:pic>
        <p:nvPicPr>
          <p:cNvPr id="13" name="Picture 12"/>
          <p:cNvPicPr>
            <a:picLocks noChangeAspect="1"/>
          </p:cNvPicPr>
          <p:nvPr userDrawn="1"/>
        </p:nvPicPr>
        <p:blipFill>
          <a:blip r:embed="rId3"/>
          <a:stretch>
            <a:fillRect/>
          </a:stretch>
        </p:blipFill>
        <p:spPr>
          <a:xfrm>
            <a:off x="423963" y="6522529"/>
            <a:ext cx="696623" cy="193715"/>
          </a:xfrm>
          <a:prstGeom prst="rect">
            <a:avLst/>
          </a:prstGeom>
        </p:spPr>
      </p:pic>
      <p:sp>
        <p:nvSpPr>
          <p:cNvPr id="15" name="Title 1"/>
          <p:cNvSpPr>
            <a:spLocks noGrp="1"/>
          </p:cNvSpPr>
          <p:nvPr>
            <p:ph type="ctrTitle" hasCustomPrompt="1"/>
          </p:nvPr>
        </p:nvSpPr>
        <p:spPr>
          <a:xfrm>
            <a:off x="278583" y="1453668"/>
            <a:ext cx="11490087" cy="705555"/>
          </a:xfrm>
        </p:spPr>
        <p:txBody>
          <a:bodyPr>
            <a:noAutofit/>
          </a:bodyPr>
          <a:lstStyle>
            <a:lvl1pPr algn="l">
              <a:defRPr sz="4300" b="0">
                <a:solidFill>
                  <a:schemeClr val="bg1"/>
                </a:solidFill>
              </a:defRPr>
            </a:lvl1pPr>
          </a:lstStyle>
          <a:p>
            <a:r>
              <a:rPr lang="en-US" dirty="0"/>
              <a:t>Click to Edit Master Title Slide</a:t>
            </a:r>
          </a:p>
        </p:txBody>
      </p:sp>
    </p:spTree>
    <p:extLst>
      <p:ext uri="{BB962C8B-B14F-4D97-AF65-F5344CB8AC3E}">
        <p14:creationId xmlns:p14="http://schemas.microsoft.com/office/powerpoint/2010/main" val="281053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11" name="Content Placeholder 2"/>
          <p:cNvSpPr>
            <a:spLocks noGrp="1"/>
          </p:cNvSpPr>
          <p:nvPr>
            <p:ph sz="half" idx="1" hasCustomPrompt="1"/>
          </p:nvPr>
        </p:nvSpPr>
        <p:spPr>
          <a:xfrm>
            <a:off x="281859" y="1038063"/>
            <a:ext cx="5384800" cy="2222143"/>
          </a:xfrm>
        </p:spPr>
        <p:txBody>
          <a:bodyPr/>
          <a:lstStyle>
            <a:lvl1pPr>
              <a:defRPr sz="2800"/>
            </a:lvl1pPr>
            <a:lvl2pPr>
              <a:defRPr sz="2600"/>
            </a:lvl2pPr>
            <a:lvl3pPr>
              <a:defRPr sz="26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hasCustomPrompt="1"/>
          </p:nvPr>
        </p:nvSpPr>
        <p:spPr>
          <a:xfrm>
            <a:off x="6435212" y="1038063"/>
            <a:ext cx="5384800" cy="2222143"/>
          </a:xfrm>
        </p:spPr>
        <p:txBody>
          <a:bodyPr/>
          <a:lstStyle>
            <a:lvl1pPr>
              <a:defRPr sz="2800"/>
            </a:lvl1pPr>
            <a:lvl2pPr>
              <a:defRPr sz="2600"/>
            </a:lvl2pPr>
            <a:lvl3pPr>
              <a:defRPr sz="26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278580" y="274641"/>
            <a:ext cx="11544709" cy="547451"/>
          </a:xfrm>
          <a:prstGeom prst="rect">
            <a:avLst/>
          </a:prstGeom>
        </p:spPr>
        <p:txBody>
          <a:bodyPr vert="horz" lIns="91436" tIns="45718" rIns="91436" bIns="45718" rtlCol="0" anchor="t" anchorCtr="0">
            <a:normAutofit/>
          </a:bodyPr>
          <a:lstStyle/>
          <a:p>
            <a:r>
              <a:rPr lang="en-US"/>
              <a:t>Click to edit Master title style</a:t>
            </a:r>
            <a:endParaRPr lang="en-US" dirty="0"/>
          </a:p>
        </p:txBody>
      </p:sp>
    </p:spTree>
    <p:extLst>
      <p:ext uri="{BB962C8B-B14F-4D97-AF65-F5344CB8AC3E}">
        <p14:creationId xmlns:p14="http://schemas.microsoft.com/office/powerpoint/2010/main" val="169142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78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12D71-58E5-4FDC-BD16-B6D5BF6D3A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F16AD-199D-4F5A-937B-FD3AC17B57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8C6575-2D11-4629-A4FF-D70954E8EC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F0B3B0-446F-4BDD-B86B-B709DAB622C8}"/>
              </a:ext>
            </a:extLst>
          </p:cNvPr>
          <p:cNvSpPr>
            <a:spLocks noGrp="1"/>
          </p:cNvSpPr>
          <p:nvPr>
            <p:ph type="dt" sz="half" idx="10"/>
          </p:nvPr>
        </p:nvSpPr>
        <p:spPr/>
        <p:txBody>
          <a:bodyPr/>
          <a:lstStyle/>
          <a:p>
            <a:fld id="{1A492FE4-50F3-4B94-AB77-831F33C7F0D0}" type="datetimeFigureOut">
              <a:rPr lang="en-US" smtClean="0"/>
              <a:t>12/12/2019</a:t>
            </a:fld>
            <a:endParaRPr lang="en-US"/>
          </a:p>
        </p:txBody>
      </p:sp>
      <p:sp>
        <p:nvSpPr>
          <p:cNvPr id="6" name="Footer Placeholder 5">
            <a:extLst>
              <a:ext uri="{FF2B5EF4-FFF2-40B4-BE49-F238E27FC236}">
                <a16:creationId xmlns:a16="http://schemas.microsoft.com/office/drawing/2014/main" id="{BA8FD5E6-5358-4D0D-A522-A85CDA9CC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E2F7E-8F1F-4BBE-A389-B06EC956A517}"/>
              </a:ext>
            </a:extLst>
          </p:cNvPr>
          <p:cNvSpPr>
            <a:spLocks noGrp="1"/>
          </p:cNvSpPr>
          <p:nvPr>
            <p:ph type="sldNum" sz="quarter" idx="12"/>
          </p:nvPr>
        </p:nvSpPr>
        <p:spPr/>
        <p:txBody>
          <a:bodyPr/>
          <a:lstStyle/>
          <a:p>
            <a:fld id="{46EC754C-B211-4B03-98B9-61A76C97E3BE}" type="slidenum">
              <a:rPr lang="en-US" smtClean="0"/>
              <a:t>‹#›</a:t>
            </a:fld>
            <a:endParaRPr lang="en-US"/>
          </a:p>
        </p:txBody>
      </p:sp>
    </p:spTree>
    <p:extLst>
      <p:ext uri="{BB962C8B-B14F-4D97-AF65-F5344CB8AC3E}">
        <p14:creationId xmlns:p14="http://schemas.microsoft.com/office/powerpoint/2010/main" val="3662173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BC93-CBF2-4BCA-AA90-C6F86AC938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7F82F7-9340-4CA9-AF20-F9D03D2696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AA3645-F240-4216-8A62-7BFA09EC581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5DEF3C-3558-4EEB-B231-36E200B14E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EE7A5EB-7F12-4B20-A6FB-99B250BE243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67E8C2-1ADC-4051-B956-10FEC6FB4A70}"/>
              </a:ext>
            </a:extLst>
          </p:cNvPr>
          <p:cNvSpPr>
            <a:spLocks noGrp="1"/>
          </p:cNvSpPr>
          <p:nvPr>
            <p:ph type="dt" sz="half" idx="10"/>
          </p:nvPr>
        </p:nvSpPr>
        <p:spPr/>
        <p:txBody>
          <a:bodyPr/>
          <a:lstStyle/>
          <a:p>
            <a:fld id="{1A492FE4-50F3-4B94-AB77-831F33C7F0D0}" type="datetimeFigureOut">
              <a:rPr lang="en-US" smtClean="0"/>
              <a:t>12/12/2019</a:t>
            </a:fld>
            <a:endParaRPr lang="en-US"/>
          </a:p>
        </p:txBody>
      </p:sp>
      <p:sp>
        <p:nvSpPr>
          <p:cNvPr id="8" name="Footer Placeholder 7">
            <a:extLst>
              <a:ext uri="{FF2B5EF4-FFF2-40B4-BE49-F238E27FC236}">
                <a16:creationId xmlns:a16="http://schemas.microsoft.com/office/drawing/2014/main" id="{ECAECE5C-75F3-4B09-857A-7214BE0943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CD178D-8901-4E4B-A4E4-9DBC05C08769}"/>
              </a:ext>
            </a:extLst>
          </p:cNvPr>
          <p:cNvSpPr>
            <a:spLocks noGrp="1"/>
          </p:cNvSpPr>
          <p:nvPr>
            <p:ph type="sldNum" sz="quarter" idx="12"/>
          </p:nvPr>
        </p:nvSpPr>
        <p:spPr/>
        <p:txBody>
          <a:bodyPr/>
          <a:lstStyle/>
          <a:p>
            <a:fld id="{46EC754C-B211-4B03-98B9-61A76C97E3BE}" type="slidenum">
              <a:rPr lang="en-US" smtClean="0"/>
              <a:t>‹#›</a:t>
            </a:fld>
            <a:endParaRPr lang="en-US"/>
          </a:p>
        </p:txBody>
      </p:sp>
    </p:spTree>
    <p:extLst>
      <p:ext uri="{BB962C8B-B14F-4D97-AF65-F5344CB8AC3E}">
        <p14:creationId xmlns:p14="http://schemas.microsoft.com/office/powerpoint/2010/main" val="3390737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3CD3-FAB7-48C1-95A5-37A4009BEE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576351-351F-43B4-A1E2-A5E42D31C921}"/>
              </a:ext>
            </a:extLst>
          </p:cNvPr>
          <p:cNvSpPr>
            <a:spLocks noGrp="1"/>
          </p:cNvSpPr>
          <p:nvPr>
            <p:ph type="dt" sz="half" idx="10"/>
          </p:nvPr>
        </p:nvSpPr>
        <p:spPr/>
        <p:txBody>
          <a:bodyPr/>
          <a:lstStyle/>
          <a:p>
            <a:fld id="{1A492FE4-50F3-4B94-AB77-831F33C7F0D0}" type="datetimeFigureOut">
              <a:rPr lang="en-US" smtClean="0"/>
              <a:t>12/12/2019</a:t>
            </a:fld>
            <a:endParaRPr lang="en-US"/>
          </a:p>
        </p:txBody>
      </p:sp>
      <p:sp>
        <p:nvSpPr>
          <p:cNvPr id="4" name="Footer Placeholder 3">
            <a:extLst>
              <a:ext uri="{FF2B5EF4-FFF2-40B4-BE49-F238E27FC236}">
                <a16:creationId xmlns:a16="http://schemas.microsoft.com/office/drawing/2014/main" id="{E913973C-0275-4F53-9909-72F7C0898E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09BC8B-1D0C-4EBD-82E3-CDF900D5A471}"/>
              </a:ext>
            </a:extLst>
          </p:cNvPr>
          <p:cNvSpPr>
            <a:spLocks noGrp="1"/>
          </p:cNvSpPr>
          <p:nvPr>
            <p:ph type="sldNum" sz="quarter" idx="12"/>
          </p:nvPr>
        </p:nvSpPr>
        <p:spPr/>
        <p:txBody>
          <a:bodyPr/>
          <a:lstStyle/>
          <a:p>
            <a:fld id="{46EC754C-B211-4B03-98B9-61A76C97E3BE}" type="slidenum">
              <a:rPr lang="en-US" smtClean="0"/>
              <a:t>‹#›</a:t>
            </a:fld>
            <a:endParaRPr lang="en-US"/>
          </a:p>
        </p:txBody>
      </p:sp>
    </p:spTree>
    <p:extLst>
      <p:ext uri="{BB962C8B-B14F-4D97-AF65-F5344CB8AC3E}">
        <p14:creationId xmlns:p14="http://schemas.microsoft.com/office/powerpoint/2010/main" val="2533407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E5667C-20CA-4203-A04C-7BF140920B50}"/>
              </a:ext>
            </a:extLst>
          </p:cNvPr>
          <p:cNvSpPr>
            <a:spLocks noGrp="1"/>
          </p:cNvSpPr>
          <p:nvPr>
            <p:ph type="dt" sz="half" idx="10"/>
          </p:nvPr>
        </p:nvSpPr>
        <p:spPr/>
        <p:txBody>
          <a:bodyPr/>
          <a:lstStyle/>
          <a:p>
            <a:fld id="{1A492FE4-50F3-4B94-AB77-831F33C7F0D0}" type="datetimeFigureOut">
              <a:rPr lang="en-US" smtClean="0"/>
              <a:t>12/12/2019</a:t>
            </a:fld>
            <a:endParaRPr lang="en-US"/>
          </a:p>
        </p:txBody>
      </p:sp>
      <p:sp>
        <p:nvSpPr>
          <p:cNvPr id="3" name="Footer Placeholder 2">
            <a:extLst>
              <a:ext uri="{FF2B5EF4-FFF2-40B4-BE49-F238E27FC236}">
                <a16:creationId xmlns:a16="http://schemas.microsoft.com/office/drawing/2014/main" id="{571445F8-C38B-49AE-8BD4-1F82D5289D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6A2C99-362C-4983-AD8B-A805EFAD6B1A}"/>
              </a:ext>
            </a:extLst>
          </p:cNvPr>
          <p:cNvSpPr>
            <a:spLocks noGrp="1"/>
          </p:cNvSpPr>
          <p:nvPr>
            <p:ph type="sldNum" sz="quarter" idx="12"/>
          </p:nvPr>
        </p:nvSpPr>
        <p:spPr/>
        <p:txBody>
          <a:bodyPr/>
          <a:lstStyle/>
          <a:p>
            <a:fld id="{46EC754C-B211-4B03-98B9-61A76C97E3BE}" type="slidenum">
              <a:rPr lang="en-US" smtClean="0"/>
              <a:t>‹#›</a:t>
            </a:fld>
            <a:endParaRPr lang="en-US"/>
          </a:p>
        </p:txBody>
      </p:sp>
    </p:spTree>
    <p:extLst>
      <p:ext uri="{BB962C8B-B14F-4D97-AF65-F5344CB8AC3E}">
        <p14:creationId xmlns:p14="http://schemas.microsoft.com/office/powerpoint/2010/main" val="1399660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8D30-B6D8-4BB5-A02F-1116B0F3D2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0F6C8-F8BA-4CD1-B3B1-1A6F0FFC79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54758-6870-456C-966F-EE40BC0764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B74759-CDCB-4ED1-A39E-30424695BFFD}"/>
              </a:ext>
            </a:extLst>
          </p:cNvPr>
          <p:cNvSpPr>
            <a:spLocks noGrp="1"/>
          </p:cNvSpPr>
          <p:nvPr>
            <p:ph type="dt" sz="half" idx="10"/>
          </p:nvPr>
        </p:nvSpPr>
        <p:spPr/>
        <p:txBody>
          <a:bodyPr/>
          <a:lstStyle/>
          <a:p>
            <a:fld id="{1A492FE4-50F3-4B94-AB77-831F33C7F0D0}" type="datetimeFigureOut">
              <a:rPr lang="en-US" smtClean="0"/>
              <a:t>12/12/2019</a:t>
            </a:fld>
            <a:endParaRPr lang="en-US"/>
          </a:p>
        </p:txBody>
      </p:sp>
      <p:sp>
        <p:nvSpPr>
          <p:cNvPr id="6" name="Footer Placeholder 5">
            <a:extLst>
              <a:ext uri="{FF2B5EF4-FFF2-40B4-BE49-F238E27FC236}">
                <a16:creationId xmlns:a16="http://schemas.microsoft.com/office/drawing/2014/main" id="{7BC98A5F-1D7B-48CC-B57B-869CC6393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8F4AF-CD57-457E-8109-1A75CAD297A1}"/>
              </a:ext>
            </a:extLst>
          </p:cNvPr>
          <p:cNvSpPr>
            <a:spLocks noGrp="1"/>
          </p:cNvSpPr>
          <p:nvPr>
            <p:ph type="sldNum" sz="quarter" idx="12"/>
          </p:nvPr>
        </p:nvSpPr>
        <p:spPr/>
        <p:txBody>
          <a:bodyPr/>
          <a:lstStyle/>
          <a:p>
            <a:fld id="{46EC754C-B211-4B03-98B9-61A76C97E3BE}" type="slidenum">
              <a:rPr lang="en-US" smtClean="0"/>
              <a:t>‹#›</a:t>
            </a:fld>
            <a:endParaRPr lang="en-US"/>
          </a:p>
        </p:txBody>
      </p:sp>
    </p:spTree>
    <p:extLst>
      <p:ext uri="{BB962C8B-B14F-4D97-AF65-F5344CB8AC3E}">
        <p14:creationId xmlns:p14="http://schemas.microsoft.com/office/powerpoint/2010/main" val="2399729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3BB1-9A91-4EEB-A550-D830C10499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71676C-AA42-4488-94CF-6E1E8EA031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2908BF-076E-4603-8419-B0B303143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1F2AA3-38A8-4971-878C-3146018490C7}"/>
              </a:ext>
            </a:extLst>
          </p:cNvPr>
          <p:cNvSpPr>
            <a:spLocks noGrp="1"/>
          </p:cNvSpPr>
          <p:nvPr>
            <p:ph type="dt" sz="half" idx="10"/>
          </p:nvPr>
        </p:nvSpPr>
        <p:spPr/>
        <p:txBody>
          <a:bodyPr/>
          <a:lstStyle/>
          <a:p>
            <a:fld id="{1A492FE4-50F3-4B94-AB77-831F33C7F0D0}" type="datetimeFigureOut">
              <a:rPr lang="en-US" smtClean="0"/>
              <a:t>12/12/2019</a:t>
            </a:fld>
            <a:endParaRPr lang="en-US"/>
          </a:p>
        </p:txBody>
      </p:sp>
      <p:sp>
        <p:nvSpPr>
          <p:cNvPr id="6" name="Footer Placeholder 5">
            <a:extLst>
              <a:ext uri="{FF2B5EF4-FFF2-40B4-BE49-F238E27FC236}">
                <a16:creationId xmlns:a16="http://schemas.microsoft.com/office/drawing/2014/main" id="{057B6D6F-1801-4B7A-B032-F321E95205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EE2AF4-1240-4C91-989B-2DF74C583E6D}"/>
              </a:ext>
            </a:extLst>
          </p:cNvPr>
          <p:cNvSpPr>
            <a:spLocks noGrp="1"/>
          </p:cNvSpPr>
          <p:nvPr>
            <p:ph type="sldNum" sz="quarter" idx="12"/>
          </p:nvPr>
        </p:nvSpPr>
        <p:spPr/>
        <p:txBody>
          <a:bodyPr/>
          <a:lstStyle/>
          <a:p>
            <a:fld id="{46EC754C-B211-4B03-98B9-61A76C97E3BE}" type="slidenum">
              <a:rPr lang="en-US" smtClean="0"/>
              <a:t>‹#›</a:t>
            </a:fld>
            <a:endParaRPr lang="en-US"/>
          </a:p>
        </p:txBody>
      </p:sp>
    </p:spTree>
    <p:extLst>
      <p:ext uri="{BB962C8B-B14F-4D97-AF65-F5344CB8AC3E}">
        <p14:creationId xmlns:p14="http://schemas.microsoft.com/office/powerpoint/2010/main" val="3920064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3.emf"/><Relationship Id="rId4" Type="http://schemas.openxmlformats.org/officeDocument/2006/relationships/slideLayout" Target="../slideLayouts/slideLayout15.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8.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8.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5.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2A3569-E00A-4877-A33F-02314FCFFE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7CCA3E-FC35-45C0-99F2-46048976A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FF4F65-37C9-4AC6-B2DC-4510775699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492FE4-50F3-4B94-AB77-831F33C7F0D0}" type="datetimeFigureOut">
              <a:rPr lang="en-US" smtClean="0"/>
              <a:t>12/12/2019</a:t>
            </a:fld>
            <a:endParaRPr lang="en-US"/>
          </a:p>
        </p:txBody>
      </p:sp>
      <p:sp>
        <p:nvSpPr>
          <p:cNvPr id="5" name="Footer Placeholder 4">
            <a:extLst>
              <a:ext uri="{FF2B5EF4-FFF2-40B4-BE49-F238E27FC236}">
                <a16:creationId xmlns:a16="http://schemas.microsoft.com/office/drawing/2014/main" id="{1A1800B0-6CEA-4CB7-BAAC-1932FFC8C4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850802-C12C-437C-9499-8ABC499B40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C754C-B211-4B03-98B9-61A76C97E3BE}" type="slidenum">
              <a:rPr lang="en-US" smtClean="0"/>
              <a:t>‹#›</a:t>
            </a:fld>
            <a:endParaRPr lang="en-US"/>
          </a:p>
        </p:txBody>
      </p:sp>
    </p:spTree>
    <p:extLst>
      <p:ext uri="{BB962C8B-B14F-4D97-AF65-F5344CB8AC3E}">
        <p14:creationId xmlns:p14="http://schemas.microsoft.com/office/powerpoint/2010/main" val="151101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Powerpoint_Graphics5.jpg"/>
          <p:cNvPicPr>
            <a:picLocks noChangeAspect="1"/>
          </p:cNvPicPr>
          <p:nvPr/>
        </p:nvPicPr>
        <p:blipFill rotWithShape="1">
          <a:blip r:embed="rId8" cstate="print">
            <a:extLst>
              <a:ext uri="{28A0092B-C50C-407E-A947-70E740481C1C}">
                <a14:useLocalDpi xmlns:a14="http://schemas.microsoft.com/office/drawing/2010/main" val="0"/>
              </a:ext>
            </a:extLst>
          </a:blip>
          <a:srcRect l="28737" t="-1" b="30006"/>
          <a:stretch/>
        </p:blipFill>
        <p:spPr>
          <a:xfrm>
            <a:off x="0" y="5205307"/>
            <a:ext cx="1689100" cy="1659043"/>
          </a:xfrm>
          <a:prstGeom prst="rect">
            <a:avLst/>
          </a:prstGeom>
        </p:spPr>
      </p:pic>
      <p:pic>
        <p:nvPicPr>
          <p:cNvPr id="6" name="Picture 5" descr="Powerpoint_Graphicsgraytop.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65713" y="0"/>
            <a:ext cx="8926286" cy="4165600"/>
          </a:xfrm>
          <a:prstGeom prst="rect">
            <a:avLst/>
          </a:prstGeom>
        </p:spPr>
      </p:pic>
      <p:pic>
        <p:nvPicPr>
          <p:cNvPr id="10" name="Picture 9"/>
          <p:cNvPicPr>
            <a:picLocks noChangeAspect="1"/>
          </p:cNvPicPr>
          <p:nvPr/>
        </p:nvPicPr>
        <p:blipFill>
          <a:blip r:embed="rId10"/>
          <a:stretch>
            <a:fillRect/>
          </a:stretch>
        </p:blipFill>
        <p:spPr>
          <a:xfrm>
            <a:off x="423963" y="6522529"/>
            <a:ext cx="696623" cy="193715"/>
          </a:xfrm>
          <a:prstGeom prst="rect">
            <a:avLst/>
          </a:prstGeom>
        </p:spPr>
      </p:pic>
      <p:sp>
        <p:nvSpPr>
          <p:cNvPr id="2" name="Title Placeholder 1"/>
          <p:cNvSpPr>
            <a:spLocks noGrp="1"/>
          </p:cNvSpPr>
          <p:nvPr>
            <p:ph type="title"/>
          </p:nvPr>
        </p:nvSpPr>
        <p:spPr>
          <a:xfrm>
            <a:off x="278580" y="274641"/>
            <a:ext cx="11544709" cy="547451"/>
          </a:xfrm>
          <a:prstGeom prst="rect">
            <a:avLst/>
          </a:prstGeom>
        </p:spPr>
        <p:txBody>
          <a:bodyPr vert="horz" lIns="91436" tIns="45718" rIns="91436" bIns="45718" rtlCol="0" anchor="t" anchorCtr="0">
            <a:noAutofit/>
          </a:bodyPr>
          <a:lstStyle/>
          <a:p>
            <a:r>
              <a:rPr lang="en-US" dirty="0"/>
              <a:t>Click to Edit Master Text Styles: Initial Caps</a:t>
            </a:r>
          </a:p>
        </p:txBody>
      </p:sp>
      <p:sp>
        <p:nvSpPr>
          <p:cNvPr id="3" name="Text Placeholder 2"/>
          <p:cNvSpPr>
            <a:spLocks noGrp="1"/>
          </p:cNvSpPr>
          <p:nvPr>
            <p:ph type="body" idx="1"/>
          </p:nvPr>
        </p:nvSpPr>
        <p:spPr>
          <a:xfrm>
            <a:off x="277284" y="1031096"/>
            <a:ext cx="11544709" cy="2277543"/>
          </a:xfrm>
          <a:prstGeom prst="rect">
            <a:avLst/>
          </a:prstGeom>
        </p:spPr>
        <p:txBody>
          <a:bodyPr vert="horz" lIns="91436" tIns="45718" rIns="91436" bIns="4571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Box 19"/>
          <p:cNvSpPr txBox="1"/>
          <p:nvPr/>
        </p:nvSpPr>
        <p:spPr>
          <a:xfrm>
            <a:off x="8415869" y="6531172"/>
            <a:ext cx="2980267" cy="261611"/>
          </a:xfrm>
          <a:prstGeom prst="rect">
            <a:avLst/>
          </a:prstGeom>
          <a:noFill/>
        </p:spPr>
        <p:txBody>
          <a:bodyPr wrap="square" lIns="91436" tIns="45718" rIns="91436" bIns="45718" rtlCol="0">
            <a:spAutoFit/>
          </a:bodyPr>
          <a:lstStyle/>
          <a:p>
            <a:pPr algn="r"/>
            <a:r>
              <a:rPr lang="en-US" sz="1100" cap="all" dirty="0">
                <a:solidFill>
                  <a:schemeClr val="bg1">
                    <a:lumMod val="65000"/>
                  </a:schemeClr>
                </a:solidFill>
              </a:rPr>
              <a:t>Private and confidential</a:t>
            </a:r>
          </a:p>
        </p:txBody>
      </p:sp>
      <p:sp>
        <p:nvSpPr>
          <p:cNvPr id="21" name="Slide Number Placeholder 2"/>
          <p:cNvSpPr>
            <a:spLocks noGrp="1"/>
          </p:cNvSpPr>
          <p:nvPr>
            <p:ph type="sldNum" sz="quarter" idx="4"/>
          </p:nvPr>
        </p:nvSpPr>
        <p:spPr>
          <a:xfrm>
            <a:off x="11404602" y="6474889"/>
            <a:ext cx="630759" cy="366183"/>
          </a:xfrm>
          <a:prstGeom prst="rect">
            <a:avLst/>
          </a:prstGeom>
        </p:spPr>
        <p:txBody>
          <a:bodyPr lIns="91436" tIns="45718" rIns="91436" bIns="45718" anchor="ctr" anchorCtr="0"/>
          <a:lstStyle>
            <a:lvl1pPr algn="ctr">
              <a:defRPr sz="1200">
                <a:solidFill>
                  <a:schemeClr val="bg1">
                    <a:lumMod val="65000"/>
                  </a:schemeClr>
                </a:solidFill>
              </a:defRPr>
            </a:lvl1pPr>
          </a:lstStyle>
          <a:p>
            <a:fld id="{84B5E0B4-6A6C-44D2-A196-827BF89E3A62}" type="slidenum">
              <a:rPr lang="en-US" smtClean="0"/>
              <a:t>‹#›</a:t>
            </a:fld>
            <a:endParaRPr lang="en-US"/>
          </a:p>
        </p:txBody>
      </p:sp>
      <p:cxnSp>
        <p:nvCxnSpPr>
          <p:cNvPr id="8" name="Straight Connector 7"/>
          <p:cNvCxnSpPr/>
          <p:nvPr/>
        </p:nvCxnSpPr>
        <p:spPr>
          <a:xfrm>
            <a:off x="11971864" y="6544736"/>
            <a:ext cx="0" cy="245533"/>
          </a:xfrm>
          <a:prstGeom prst="line">
            <a:avLst/>
          </a:prstGeom>
          <a:ln w="19050" cmpd="sng">
            <a:solidFill>
              <a:srgbClr val="A30015"/>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1472336" y="6544736"/>
            <a:ext cx="0" cy="245533"/>
          </a:xfrm>
          <a:prstGeom prst="line">
            <a:avLst/>
          </a:prstGeom>
          <a:ln w="19050" cmpd="sng">
            <a:solidFill>
              <a:srgbClr val="A3001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09199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609555" rtl="0" eaLnBrk="1" latinLnBrk="0" hangingPunct="1">
        <a:spcBef>
          <a:spcPct val="0"/>
        </a:spcBef>
        <a:buNone/>
        <a:defRPr sz="3800" b="1" i="0" kern="1200" baseline="0">
          <a:solidFill>
            <a:schemeClr val="tx1">
              <a:lumMod val="75000"/>
              <a:lumOff val="25000"/>
            </a:schemeClr>
          </a:solidFill>
          <a:latin typeface="+mj-lt"/>
          <a:ea typeface="+mj-ea"/>
          <a:cs typeface="Calibri Light"/>
        </a:defRPr>
      </a:lvl1pPr>
    </p:titleStyle>
    <p:bodyStyle>
      <a:lvl1pPr marL="457167" indent="-457167" algn="l" defTabSz="609555" rtl="0" eaLnBrk="1" latinLnBrk="0" hangingPunct="1">
        <a:spcBef>
          <a:spcPct val="20000"/>
        </a:spcBef>
        <a:buClr>
          <a:srgbClr val="A30015"/>
        </a:buClr>
        <a:buFont typeface="Arial"/>
        <a:buChar char="•"/>
        <a:defRPr sz="2800" b="0" i="0" kern="1200">
          <a:solidFill>
            <a:schemeClr val="tx1">
              <a:lumMod val="75000"/>
              <a:lumOff val="25000"/>
            </a:schemeClr>
          </a:solidFill>
          <a:latin typeface="+mj-lt"/>
          <a:ea typeface="+mn-ea"/>
          <a:cs typeface="Calibri"/>
        </a:defRPr>
      </a:lvl1pPr>
      <a:lvl2pPr marL="990526" indent="-380972" algn="l" defTabSz="609555" rtl="0" eaLnBrk="1" latinLnBrk="0" hangingPunct="1">
        <a:spcBef>
          <a:spcPct val="20000"/>
        </a:spcBef>
        <a:buClr>
          <a:srgbClr val="A30015"/>
        </a:buClr>
        <a:buFont typeface="Arial"/>
        <a:buChar char="–"/>
        <a:defRPr sz="26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523887" indent="-304776" algn="l" defTabSz="609555" rtl="0" eaLnBrk="1" latinLnBrk="0" hangingPunct="1">
        <a:spcBef>
          <a:spcPct val="20000"/>
        </a:spcBef>
        <a:buClr>
          <a:srgbClr val="A30015"/>
        </a:buClr>
        <a:buFont typeface="Arial"/>
        <a:buChar char="•"/>
        <a:defRPr sz="26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3pPr>
      <a:lvl4pPr marL="2133440" indent="-304776" algn="l" defTabSz="609555" rtl="0" eaLnBrk="1" latinLnBrk="0" hangingPunct="1">
        <a:spcBef>
          <a:spcPct val="20000"/>
        </a:spcBef>
        <a:buClr>
          <a:srgbClr val="A30015"/>
        </a:buClr>
        <a:buFont typeface="Arial"/>
        <a:buChar char="–"/>
        <a:defRPr sz="2000" b="0" i="1" kern="1200">
          <a:solidFill>
            <a:schemeClr val="tx1">
              <a:lumMod val="75000"/>
              <a:lumOff val="25000"/>
            </a:schemeClr>
          </a:solidFill>
          <a:latin typeface="Calibri Light" panose="020F0302020204030204" pitchFamily="34" charset="0"/>
          <a:ea typeface="+mn-ea"/>
          <a:cs typeface="Calibri Light" panose="020F0302020204030204" pitchFamily="34" charset="0"/>
        </a:defRPr>
      </a:lvl4pPr>
      <a:lvl5pPr marL="2742994" indent="-304776" algn="l" defTabSz="609555" rtl="0" eaLnBrk="1" latinLnBrk="0" hangingPunct="1">
        <a:spcBef>
          <a:spcPct val="20000"/>
        </a:spcBef>
        <a:buClr>
          <a:srgbClr val="A30015"/>
        </a:buClr>
        <a:buFont typeface="Arial"/>
        <a:buChar char="»"/>
        <a:defRPr sz="2000" b="0" i="1" kern="1200">
          <a:solidFill>
            <a:schemeClr val="tx1">
              <a:lumMod val="75000"/>
              <a:lumOff val="25000"/>
            </a:schemeClr>
          </a:solidFill>
          <a:latin typeface="Calibri Light" panose="020F0302020204030204" pitchFamily="34" charset="0"/>
          <a:ea typeface="+mn-ea"/>
          <a:cs typeface="Calibri Light" panose="020F0302020204030204" pitchFamily="34" charset="0"/>
        </a:defRPr>
      </a:lvl5pPr>
      <a:lvl6pPr marL="3352548" indent="-304776" algn="l" defTabSz="609555" rtl="0" eaLnBrk="1" latinLnBrk="0" hangingPunct="1">
        <a:spcBef>
          <a:spcPct val="20000"/>
        </a:spcBef>
        <a:buFont typeface="Arial"/>
        <a:buChar char="•"/>
        <a:defRPr sz="2700"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700"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700"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Powerpoint_Graphics.png"/>
          <p:cNvPicPr>
            <a:picLocks noChangeAspect="1"/>
          </p:cNvPicPr>
          <p:nvPr userDrawn="1"/>
        </p:nvPicPr>
        <p:blipFill>
          <a:blip r:embed="rId8" cstate="print">
            <a:alphaModFix/>
            <a:extLst>
              <a:ext uri="{28A0092B-C50C-407E-A947-70E740481C1C}">
                <a14:useLocalDpi xmlns:a14="http://schemas.microsoft.com/office/drawing/2010/main" val="0"/>
              </a:ext>
            </a:extLst>
          </a:blip>
          <a:stretch>
            <a:fillRect/>
          </a:stretch>
        </p:blipFill>
        <p:spPr>
          <a:xfrm>
            <a:off x="0" y="4128347"/>
            <a:ext cx="5867400" cy="2738120"/>
          </a:xfrm>
          <a:prstGeom prst="rect">
            <a:avLst/>
          </a:prstGeom>
        </p:spPr>
      </p:pic>
      <p:sp>
        <p:nvSpPr>
          <p:cNvPr id="2" name="Title Placeholder 1"/>
          <p:cNvSpPr>
            <a:spLocks noGrp="1"/>
          </p:cNvSpPr>
          <p:nvPr userDrawn="1">
            <p:ph type="title"/>
          </p:nvPr>
        </p:nvSpPr>
        <p:spPr>
          <a:xfrm>
            <a:off x="278580" y="274641"/>
            <a:ext cx="11544709" cy="547451"/>
          </a:xfrm>
          <a:prstGeom prst="rect">
            <a:avLst/>
          </a:prstGeom>
        </p:spPr>
        <p:txBody>
          <a:bodyPr vert="horz" lIns="91436" tIns="45718" rIns="91436" bIns="45718" rtlCol="0" anchor="t" anchorCtr="0">
            <a:noAutofit/>
          </a:bodyPr>
          <a:lstStyle/>
          <a:p>
            <a:r>
              <a:rPr lang="en-US" dirty="0"/>
              <a:t>Click to Edit Master Text Styles: Initial Caps</a:t>
            </a:r>
          </a:p>
        </p:txBody>
      </p:sp>
      <p:sp>
        <p:nvSpPr>
          <p:cNvPr id="3" name="Text Placeholder 2"/>
          <p:cNvSpPr>
            <a:spLocks noGrp="1"/>
          </p:cNvSpPr>
          <p:nvPr userDrawn="1">
            <p:ph type="body" idx="1"/>
          </p:nvPr>
        </p:nvSpPr>
        <p:spPr>
          <a:xfrm>
            <a:off x="277284" y="1031096"/>
            <a:ext cx="11544709" cy="2277543"/>
          </a:xfrm>
          <a:prstGeom prst="rect">
            <a:avLst/>
          </a:prstGeom>
        </p:spPr>
        <p:txBody>
          <a:bodyPr vert="horz" lIns="91436" tIns="45718" rIns="91436" bIns="45718"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96482" y="6504195"/>
            <a:ext cx="698706" cy="218346"/>
          </a:xfrm>
          <a:prstGeom prst="rect">
            <a:avLst/>
          </a:prstGeom>
        </p:spPr>
      </p:pic>
      <p:sp>
        <p:nvSpPr>
          <p:cNvPr id="10" name="TextBox 9">
            <a:extLst>
              <a:ext uri="{FF2B5EF4-FFF2-40B4-BE49-F238E27FC236}">
                <a16:creationId xmlns:a16="http://schemas.microsoft.com/office/drawing/2014/main" id="{7548C835-3DEF-40C0-A920-E475ECC4C043}"/>
              </a:ext>
            </a:extLst>
          </p:cNvPr>
          <p:cNvSpPr txBox="1"/>
          <p:nvPr userDrawn="1"/>
        </p:nvSpPr>
        <p:spPr>
          <a:xfrm>
            <a:off x="8677992" y="6571251"/>
            <a:ext cx="3514008" cy="261606"/>
          </a:xfrm>
          <a:prstGeom prst="rect">
            <a:avLst/>
          </a:prstGeom>
          <a:noFill/>
        </p:spPr>
        <p:txBody>
          <a:bodyPr wrap="square" lIns="91436" tIns="45718" rIns="91436" bIns="45718" rtlCol="0">
            <a:spAutoFit/>
          </a:bodyPr>
          <a:lstStyle/>
          <a:p>
            <a:pPr algn="r"/>
            <a:r>
              <a:rPr lang="en-US" sz="1100" cap="all" dirty="0">
                <a:solidFill>
                  <a:schemeClr val="tx1">
                    <a:lumMod val="95000"/>
                    <a:lumOff val="5000"/>
                  </a:schemeClr>
                </a:solidFill>
              </a:rPr>
              <a:t>UNDER NDA – ZERTO Private and confidential</a:t>
            </a:r>
          </a:p>
        </p:txBody>
      </p:sp>
    </p:spTree>
    <p:extLst>
      <p:ext uri="{BB962C8B-B14F-4D97-AF65-F5344CB8AC3E}">
        <p14:creationId xmlns:p14="http://schemas.microsoft.com/office/powerpoint/2010/main" val="15423679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55" rtl="0" eaLnBrk="1" latinLnBrk="0" hangingPunct="1">
        <a:spcBef>
          <a:spcPct val="0"/>
        </a:spcBef>
        <a:buNone/>
        <a:defRPr sz="3800" b="1" i="0" kern="1200" baseline="0">
          <a:solidFill>
            <a:schemeClr val="tx1">
              <a:lumMod val="75000"/>
              <a:lumOff val="25000"/>
            </a:schemeClr>
          </a:solidFill>
          <a:latin typeface="+mj-lt"/>
          <a:ea typeface="+mj-ea"/>
          <a:cs typeface="Calibri Light"/>
        </a:defRPr>
      </a:lvl1pPr>
    </p:titleStyle>
    <p:bodyStyle>
      <a:lvl1pPr marL="457167" indent="-457167" algn="l" defTabSz="609555" rtl="0" eaLnBrk="1" latinLnBrk="0" hangingPunct="1">
        <a:spcBef>
          <a:spcPct val="20000"/>
        </a:spcBef>
        <a:buClr>
          <a:srgbClr val="AA001C"/>
        </a:buClr>
        <a:buFont typeface="Arial"/>
        <a:buChar char="•"/>
        <a:defRPr sz="2800" b="0" i="0" kern="1200">
          <a:solidFill>
            <a:schemeClr val="tx1">
              <a:lumMod val="90000"/>
              <a:lumOff val="10000"/>
            </a:schemeClr>
          </a:solidFill>
          <a:latin typeface="+mj-lt"/>
          <a:ea typeface="+mn-ea"/>
          <a:cs typeface="Calibri"/>
        </a:defRPr>
      </a:lvl1pPr>
      <a:lvl2pPr marL="990526" indent="-380972" algn="l" defTabSz="609555" rtl="0" eaLnBrk="1" latinLnBrk="0" hangingPunct="1">
        <a:spcBef>
          <a:spcPct val="20000"/>
        </a:spcBef>
        <a:buClr>
          <a:srgbClr val="AA001C"/>
        </a:buClr>
        <a:buFont typeface="Arial"/>
        <a:buChar char="–"/>
        <a:defRPr sz="2600" b="0" i="0" kern="1200">
          <a:solidFill>
            <a:schemeClr val="tx1">
              <a:lumMod val="90000"/>
              <a:lumOff val="10000"/>
            </a:schemeClr>
          </a:solidFill>
          <a:latin typeface="Calibri Light" panose="020F0302020204030204" pitchFamily="34" charset="0"/>
          <a:ea typeface="+mn-ea"/>
          <a:cs typeface="Calibri Light" panose="020F0302020204030204" pitchFamily="34" charset="0"/>
        </a:defRPr>
      </a:lvl2pPr>
      <a:lvl3pPr marL="1523887" indent="-304776" algn="l" defTabSz="609555" rtl="0" eaLnBrk="1" latinLnBrk="0" hangingPunct="1">
        <a:spcBef>
          <a:spcPct val="20000"/>
        </a:spcBef>
        <a:buClr>
          <a:srgbClr val="AA001C"/>
        </a:buClr>
        <a:buFont typeface="Arial"/>
        <a:buChar char="•"/>
        <a:defRPr sz="2600" b="0" i="0" kern="1200">
          <a:solidFill>
            <a:schemeClr val="tx1">
              <a:lumMod val="90000"/>
              <a:lumOff val="10000"/>
            </a:schemeClr>
          </a:solidFill>
          <a:latin typeface="Calibri Light" panose="020F0302020204030204" pitchFamily="34" charset="0"/>
          <a:ea typeface="+mn-ea"/>
          <a:cs typeface="Calibri Light" panose="020F0302020204030204" pitchFamily="34" charset="0"/>
        </a:defRPr>
      </a:lvl3pPr>
      <a:lvl4pPr marL="2133440" indent="-304776" algn="l" defTabSz="609555" rtl="0" eaLnBrk="1" latinLnBrk="0" hangingPunct="1">
        <a:spcBef>
          <a:spcPct val="20000"/>
        </a:spcBef>
        <a:buClr>
          <a:srgbClr val="AA001C"/>
        </a:buClr>
        <a:buFont typeface="Arial"/>
        <a:buChar char="–"/>
        <a:defRPr sz="2000" b="0" i="1" kern="1200">
          <a:solidFill>
            <a:schemeClr val="tx1">
              <a:lumMod val="90000"/>
              <a:lumOff val="10000"/>
            </a:schemeClr>
          </a:solidFill>
          <a:latin typeface="Calibri Light" panose="020F0302020204030204" pitchFamily="34" charset="0"/>
          <a:ea typeface="+mn-ea"/>
          <a:cs typeface="Calibri Light" panose="020F0302020204030204" pitchFamily="34" charset="0"/>
        </a:defRPr>
      </a:lvl4pPr>
      <a:lvl5pPr marL="2742994" indent="-304776" algn="l" defTabSz="609555" rtl="0" eaLnBrk="1" latinLnBrk="0" hangingPunct="1">
        <a:spcBef>
          <a:spcPct val="20000"/>
        </a:spcBef>
        <a:buClr>
          <a:srgbClr val="AA001C"/>
        </a:buClr>
        <a:buFont typeface="Arial"/>
        <a:buChar char="»"/>
        <a:defRPr sz="2000" b="0" i="1" kern="1200">
          <a:solidFill>
            <a:schemeClr val="tx1">
              <a:lumMod val="90000"/>
              <a:lumOff val="10000"/>
            </a:schemeClr>
          </a:solidFill>
          <a:latin typeface="Calibri Light" panose="020F0302020204030204" pitchFamily="34" charset="0"/>
          <a:ea typeface="+mn-ea"/>
          <a:cs typeface="Calibri Light" panose="020F0302020204030204" pitchFamily="34" charset="0"/>
        </a:defRPr>
      </a:lvl5pPr>
      <a:lvl6pPr marL="3352548" indent="-304776" algn="l" defTabSz="609555" rtl="0" eaLnBrk="1" latinLnBrk="0" hangingPunct="1">
        <a:spcBef>
          <a:spcPct val="20000"/>
        </a:spcBef>
        <a:buFont typeface="Arial"/>
        <a:buChar char="•"/>
        <a:defRPr sz="2700"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700"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700"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81000" y="6439109"/>
            <a:ext cx="705922" cy="199606"/>
          </a:xfrm>
          <a:prstGeom prst="rect">
            <a:avLst/>
          </a:prstGeom>
        </p:spPr>
      </p:pic>
      <p:sp>
        <p:nvSpPr>
          <p:cNvPr id="8" name="TextBox 7">
            <a:extLst>
              <a:ext uri="{FF2B5EF4-FFF2-40B4-BE49-F238E27FC236}">
                <a16:creationId xmlns:a16="http://schemas.microsoft.com/office/drawing/2014/main" id="{2509AB41-409C-4163-9697-974A5C08BC50}"/>
              </a:ext>
            </a:extLst>
          </p:cNvPr>
          <p:cNvSpPr txBox="1"/>
          <p:nvPr userDrawn="1"/>
        </p:nvSpPr>
        <p:spPr>
          <a:xfrm>
            <a:off x="8677992" y="6507912"/>
            <a:ext cx="3514008" cy="261606"/>
          </a:xfrm>
          <a:prstGeom prst="rect">
            <a:avLst/>
          </a:prstGeom>
          <a:noFill/>
        </p:spPr>
        <p:txBody>
          <a:bodyPr wrap="square" lIns="91436" tIns="45718" rIns="91436" bIns="45718" rtlCol="0">
            <a:spAutoFit/>
          </a:bodyPr>
          <a:lstStyle/>
          <a:p>
            <a:pPr algn="r"/>
            <a:r>
              <a:rPr lang="en-US" sz="1100" cap="all" dirty="0">
                <a:solidFill>
                  <a:schemeClr val="tx1">
                    <a:lumMod val="95000"/>
                    <a:lumOff val="5000"/>
                  </a:schemeClr>
                </a:solidFill>
              </a:rPr>
              <a:t>UNDER NDA – ZERTO Private and confidential</a:t>
            </a:r>
          </a:p>
        </p:txBody>
      </p:sp>
    </p:spTree>
    <p:extLst>
      <p:ext uri="{BB962C8B-B14F-4D97-AF65-F5344CB8AC3E}">
        <p14:creationId xmlns:p14="http://schemas.microsoft.com/office/powerpoint/2010/main" val="318597763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4400" b="1" i="0" kern="1200" dirty="0" smtClean="0">
          <a:solidFill>
            <a:schemeClr val="tx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BA0C25"/>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b="1" kern="1200">
          <a:solidFill>
            <a:srgbClr val="BA0C25"/>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8580" y="274641"/>
            <a:ext cx="11544709" cy="547451"/>
          </a:xfrm>
          <a:prstGeom prst="rect">
            <a:avLst/>
          </a:prstGeom>
        </p:spPr>
        <p:txBody>
          <a:bodyPr vert="horz" lIns="91436" tIns="45718" rIns="91436" bIns="45718" rtlCol="0" anchor="t" anchorCtr="0">
            <a:noAutofit/>
          </a:bodyPr>
          <a:lstStyle/>
          <a:p>
            <a:r>
              <a:rPr lang="en-US" dirty="0"/>
              <a:t>Click to Edit Master Text Styles: Initial Caps</a:t>
            </a:r>
          </a:p>
        </p:txBody>
      </p:sp>
      <p:sp>
        <p:nvSpPr>
          <p:cNvPr id="3" name="Text Placeholder 2"/>
          <p:cNvSpPr>
            <a:spLocks noGrp="1"/>
          </p:cNvSpPr>
          <p:nvPr>
            <p:ph type="body" idx="1"/>
          </p:nvPr>
        </p:nvSpPr>
        <p:spPr>
          <a:xfrm>
            <a:off x="277284" y="1031096"/>
            <a:ext cx="11544709" cy="2277543"/>
          </a:xfrm>
          <a:prstGeom prst="rect">
            <a:avLst/>
          </a:prstGeom>
        </p:spPr>
        <p:txBody>
          <a:bodyPr vert="horz" lIns="91436" tIns="45718" rIns="91436" bIns="4571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Box 19"/>
          <p:cNvSpPr txBox="1"/>
          <p:nvPr/>
        </p:nvSpPr>
        <p:spPr>
          <a:xfrm>
            <a:off x="8677992" y="6525415"/>
            <a:ext cx="3514008" cy="261606"/>
          </a:xfrm>
          <a:prstGeom prst="rect">
            <a:avLst/>
          </a:prstGeom>
          <a:noFill/>
        </p:spPr>
        <p:txBody>
          <a:bodyPr wrap="square" lIns="91436" tIns="45718" rIns="91436" bIns="45718" rtlCol="0">
            <a:spAutoFit/>
          </a:bodyPr>
          <a:lstStyle/>
          <a:p>
            <a:pPr algn="r"/>
            <a:r>
              <a:rPr lang="en-US" sz="1100" cap="all" dirty="0">
                <a:solidFill>
                  <a:schemeClr val="tx1">
                    <a:lumMod val="95000"/>
                    <a:lumOff val="5000"/>
                  </a:schemeClr>
                </a:solidFill>
              </a:rPr>
              <a:t>UNDER NDA – ZERTO Private and confidential</a:t>
            </a:r>
          </a:p>
        </p:txBody>
      </p:sp>
      <p:pic>
        <p:nvPicPr>
          <p:cNvPr id="11" name="Picture 10">
            <a:extLst>
              <a:ext uri="{FF2B5EF4-FFF2-40B4-BE49-F238E27FC236}">
                <a16:creationId xmlns:a16="http://schemas.microsoft.com/office/drawing/2014/main" id="{EBB03C50-3DBB-4004-BA1A-41609B00453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1000" y="6439109"/>
            <a:ext cx="705922" cy="199606"/>
          </a:xfrm>
          <a:prstGeom prst="rect">
            <a:avLst/>
          </a:prstGeom>
        </p:spPr>
      </p:pic>
    </p:spTree>
    <p:extLst>
      <p:ext uri="{BB962C8B-B14F-4D97-AF65-F5344CB8AC3E}">
        <p14:creationId xmlns:p14="http://schemas.microsoft.com/office/powerpoint/2010/main" val="298924032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55" rtl="0" eaLnBrk="1" latinLnBrk="0" hangingPunct="1">
        <a:spcBef>
          <a:spcPct val="0"/>
        </a:spcBef>
        <a:buNone/>
        <a:defRPr sz="3800" b="1" i="0" kern="1200" baseline="0">
          <a:solidFill>
            <a:schemeClr val="tx1">
              <a:lumMod val="75000"/>
              <a:lumOff val="25000"/>
            </a:schemeClr>
          </a:solidFill>
          <a:latin typeface="+mj-lt"/>
          <a:ea typeface="+mj-ea"/>
          <a:cs typeface="Calibri Light"/>
        </a:defRPr>
      </a:lvl1pPr>
    </p:titleStyle>
    <p:bodyStyle>
      <a:lvl1pPr marL="457167" indent="-457167" algn="l" defTabSz="609555" rtl="0" eaLnBrk="1" latinLnBrk="0" hangingPunct="1">
        <a:spcBef>
          <a:spcPct val="20000"/>
        </a:spcBef>
        <a:buClr>
          <a:srgbClr val="A30015"/>
        </a:buClr>
        <a:buFont typeface="Arial"/>
        <a:buChar char="•"/>
        <a:defRPr sz="2800" b="0" i="0" kern="1200">
          <a:solidFill>
            <a:schemeClr val="tx1">
              <a:lumMod val="90000"/>
              <a:lumOff val="10000"/>
            </a:schemeClr>
          </a:solidFill>
          <a:latin typeface="+mj-lt"/>
          <a:ea typeface="+mn-ea"/>
          <a:cs typeface="Calibri"/>
        </a:defRPr>
      </a:lvl1pPr>
      <a:lvl2pPr marL="990526" indent="-380972" algn="l" defTabSz="609555" rtl="0" eaLnBrk="1" latinLnBrk="0" hangingPunct="1">
        <a:spcBef>
          <a:spcPct val="20000"/>
        </a:spcBef>
        <a:buClr>
          <a:srgbClr val="A30015"/>
        </a:buClr>
        <a:buFont typeface="Arial"/>
        <a:buChar char="–"/>
        <a:defRPr sz="2600" b="0" i="0" kern="1200">
          <a:solidFill>
            <a:schemeClr val="tx1">
              <a:lumMod val="90000"/>
              <a:lumOff val="10000"/>
            </a:schemeClr>
          </a:solidFill>
          <a:latin typeface="Calibri Light" panose="020F0302020204030204" pitchFamily="34" charset="0"/>
          <a:ea typeface="+mn-ea"/>
          <a:cs typeface="Calibri Light" panose="020F0302020204030204" pitchFamily="34" charset="0"/>
        </a:defRPr>
      </a:lvl2pPr>
      <a:lvl3pPr marL="1523887" indent="-304776" algn="l" defTabSz="609555" rtl="0" eaLnBrk="1" latinLnBrk="0" hangingPunct="1">
        <a:spcBef>
          <a:spcPct val="20000"/>
        </a:spcBef>
        <a:buClr>
          <a:srgbClr val="A30015"/>
        </a:buClr>
        <a:buFont typeface="Arial"/>
        <a:buChar char="•"/>
        <a:defRPr sz="2600" b="0" i="0" kern="1200">
          <a:solidFill>
            <a:schemeClr val="tx1">
              <a:lumMod val="90000"/>
              <a:lumOff val="10000"/>
            </a:schemeClr>
          </a:solidFill>
          <a:latin typeface="Calibri Light" panose="020F0302020204030204" pitchFamily="34" charset="0"/>
          <a:ea typeface="+mn-ea"/>
          <a:cs typeface="Calibri Light" panose="020F0302020204030204" pitchFamily="34" charset="0"/>
        </a:defRPr>
      </a:lvl3pPr>
      <a:lvl4pPr marL="2133440" indent="-304776" algn="l" defTabSz="609555" rtl="0" eaLnBrk="1" latinLnBrk="0" hangingPunct="1">
        <a:spcBef>
          <a:spcPct val="20000"/>
        </a:spcBef>
        <a:buClr>
          <a:srgbClr val="A30015"/>
        </a:buClr>
        <a:buFont typeface="Arial"/>
        <a:buChar char="–"/>
        <a:defRPr sz="2000" b="0" i="1" kern="1200">
          <a:solidFill>
            <a:schemeClr val="tx1">
              <a:lumMod val="90000"/>
              <a:lumOff val="10000"/>
            </a:schemeClr>
          </a:solidFill>
          <a:latin typeface="Calibri Light" panose="020F0302020204030204" pitchFamily="34" charset="0"/>
          <a:ea typeface="+mn-ea"/>
          <a:cs typeface="Calibri Light" panose="020F0302020204030204" pitchFamily="34" charset="0"/>
        </a:defRPr>
      </a:lvl4pPr>
      <a:lvl5pPr marL="2742994" indent="-304776" algn="l" defTabSz="609555" rtl="0" eaLnBrk="1" latinLnBrk="0" hangingPunct="1">
        <a:spcBef>
          <a:spcPct val="20000"/>
        </a:spcBef>
        <a:buClr>
          <a:srgbClr val="A30015"/>
        </a:buClr>
        <a:buFont typeface="Arial"/>
        <a:buChar char="»"/>
        <a:defRPr sz="2000" b="0" i="1" kern="1200">
          <a:solidFill>
            <a:schemeClr val="tx1">
              <a:lumMod val="90000"/>
              <a:lumOff val="10000"/>
            </a:schemeClr>
          </a:solidFill>
          <a:latin typeface="Calibri Light" panose="020F0302020204030204" pitchFamily="34" charset="0"/>
          <a:ea typeface="+mn-ea"/>
          <a:cs typeface="Calibri Light" panose="020F0302020204030204" pitchFamily="34" charset="0"/>
        </a:defRPr>
      </a:lvl5pPr>
      <a:lvl6pPr marL="3352548" indent="-304776" algn="l" defTabSz="609555" rtl="0" eaLnBrk="1" latinLnBrk="0" hangingPunct="1">
        <a:spcBef>
          <a:spcPct val="20000"/>
        </a:spcBef>
        <a:buFont typeface="Arial"/>
        <a:buChar char="•"/>
        <a:defRPr sz="2700"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700"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700"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 Id="rId9" Type="http://schemas.openxmlformats.org/officeDocument/2006/relationships/image" Target="../media/image16.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5.xml"/><Relationship Id="rId5" Type="http://schemas.openxmlformats.org/officeDocument/2006/relationships/image" Target="../media/image17.png"/><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5.xml"/><Relationship Id="rId5" Type="http://schemas.openxmlformats.org/officeDocument/2006/relationships/image" Target="../media/image17.png"/><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customXml" Target="../ink/ink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5.xml"/><Relationship Id="rId5" Type="http://schemas.openxmlformats.org/officeDocument/2006/relationships/image" Target="../media/image17.png"/><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image" Target="../media/image17.png"/><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15.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 name="Rounded Rectangle 125"/>
          <p:cNvSpPr/>
          <p:nvPr/>
        </p:nvSpPr>
        <p:spPr>
          <a:xfrm>
            <a:off x="7920177" y="2292472"/>
            <a:ext cx="2504605" cy="3167053"/>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81" name="Rounded Rectangle 80"/>
          <p:cNvSpPr/>
          <p:nvPr/>
        </p:nvSpPr>
        <p:spPr>
          <a:xfrm>
            <a:off x="5033400" y="2292472"/>
            <a:ext cx="2504605" cy="3167053"/>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85" name="Rounded Rectangle 84"/>
          <p:cNvSpPr>
            <a:spLocks/>
          </p:cNvSpPr>
          <p:nvPr/>
        </p:nvSpPr>
        <p:spPr>
          <a:xfrm>
            <a:off x="5383005" y="2643453"/>
            <a:ext cx="709789" cy="342222"/>
          </a:xfrm>
          <a:prstGeom prst="roundRect">
            <a:avLst>
              <a:gd name="adj" fmla="val 14849"/>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grpSp>
        <p:nvGrpSpPr>
          <p:cNvPr id="122" name="Group 121"/>
          <p:cNvGrpSpPr/>
          <p:nvPr/>
        </p:nvGrpSpPr>
        <p:grpSpPr>
          <a:xfrm>
            <a:off x="6077978" y="2643453"/>
            <a:ext cx="980017" cy="342222"/>
            <a:chOff x="3182411" y="2556936"/>
            <a:chExt cx="980017" cy="342222"/>
          </a:xfrm>
        </p:grpSpPr>
        <p:sp>
          <p:nvSpPr>
            <p:cNvPr id="123" name="Rounded Rectangle 122"/>
            <p:cNvSpPr>
              <a:spLocks/>
            </p:cNvSpPr>
            <p:nvPr/>
          </p:nvSpPr>
          <p:spPr>
            <a:xfrm>
              <a:off x="3452638" y="2556936"/>
              <a:ext cx="709789" cy="342222"/>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cxnSp>
          <p:nvCxnSpPr>
            <p:cNvPr id="124" name="Straight Connector 123"/>
            <p:cNvCxnSpPr/>
            <p:nvPr/>
          </p:nvCxnSpPr>
          <p:spPr>
            <a:xfrm>
              <a:off x="3182411" y="2724468"/>
              <a:ext cx="497417" cy="0"/>
            </a:xfrm>
            <a:prstGeom prst="line">
              <a:avLst/>
            </a:prstGeom>
            <a:ln w="57150" cmpd="sng">
              <a:solidFill>
                <a:schemeClr val="accent6"/>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457578" y="2574568"/>
              <a:ext cx="704850" cy="27699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ZVM</a:t>
              </a:r>
            </a:p>
          </p:txBody>
        </p:sp>
      </p:grpSp>
      <p:cxnSp>
        <p:nvCxnSpPr>
          <p:cNvPr id="227" name="Straight Connector 226"/>
          <p:cNvCxnSpPr>
            <a:stCxn id="125" idx="3"/>
          </p:cNvCxnSpPr>
          <p:nvPr/>
        </p:nvCxnSpPr>
        <p:spPr>
          <a:xfrm flipV="1">
            <a:off x="7057995" y="2799584"/>
            <a:ext cx="472780" cy="1"/>
          </a:xfrm>
          <a:prstGeom prst="line">
            <a:avLst/>
          </a:prstGeom>
          <a:ln w="57150" cmpd="sng">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8388465" y="2643453"/>
            <a:ext cx="709790" cy="342222"/>
            <a:chOff x="3452638" y="2556936"/>
            <a:chExt cx="709790" cy="342222"/>
          </a:xfrm>
        </p:grpSpPr>
        <p:sp>
          <p:nvSpPr>
            <p:cNvPr id="182" name="Rounded Rectangle 181"/>
            <p:cNvSpPr>
              <a:spLocks/>
            </p:cNvSpPr>
            <p:nvPr/>
          </p:nvSpPr>
          <p:spPr>
            <a:xfrm>
              <a:off x="3452638" y="2556936"/>
              <a:ext cx="709789" cy="342222"/>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184" name="TextBox 183"/>
            <p:cNvSpPr txBox="1"/>
            <p:nvPr/>
          </p:nvSpPr>
          <p:spPr>
            <a:xfrm>
              <a:off x="3457578" y="2574568"/>
              <a:ext cx="704850" cy="27699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ZVM</a:t>
              </a:r>
            </a:p>
          </p:txBody>
        </p:sp>
      </p:grpSp>
      <p:cxnSp>
        <p:nvCxnSpPr>
          <p:cNvPr id="224" name="Straight Connector 223"/>
          <p:cNvCxnSpPr>
            <a:stCxn id="184" idx="1"/>
          </p:cNvCxnSpPr>
          <p:nvPr/>
        </p:nvCxnSpPr>
        <p:spPr>
          <a:xfrm flipH="1" flipV="1">
            <a:off x="7984179" y="2799584"/>
            <a:ext cx="409226" cy="1"/>
          </a:xfrm>
          <a:prstGeom prst="line">
            <a:avLst/>
          </a:prstGeom>
          <a:ln w="57150" cmpd="sng">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9" name="Rounded Rectangle 178"/>
          <p:cNvSpPr>
            <a:spLocks/>
          </p:cNvSpPr>
          <p:nvPr/>
        </p:nvSpPr>
        <p:spPr>
          <a:xfrm>
            <a:off x="9347595" y="3100818"/>
            <a:ext cx="709789" cy="342222"/>
          </a:xfrm>
          <a:prstGeom prst="roundRect">
            <a:avLst>
              <a:gd name="adj" fmla="val 14849"/>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3" name="Title 2"/>
          <p:cNvSpPr>
            <a:spLocks noGrp="1"/>
          </p:cNvSpPr>
          <p:nvPr>
            <p:ph type="title"/>
          </p:nvPr>
        </p:nvSpPr>
        <p:spPr/>
        <p:txBody>
          <a:bodyPr>
            <a:normAutofit fontScale="90000"/>
          </a:bodyPr>
          <a:lstStyle/>
          <a:p>
            <a:r>
              <a:rPr lang="en-US" b="0" dirty="0">
                <a:latin typeface="Calibri Light" panose="020F0302020204030204" pitchFamily="34" charset="0"/>
                <a:cs typeface="Calibri Light" panose="020F0302020204030204" pitchFamily="34" charset="0"/>
              </a:rPr>
              <a:t>Zerto DRaaS &amp; Intra Cloud Architecture</a:t>
            </a:r>
          </a:p>
        </p:txBody>
      </p:sp>
      <p:sp>
        <p:nvSpPr>
          <p:cNvPr id="5" name="Rounded Rectangle 4"/>
          <p:cNvSpPr/>
          <p:nvPr/>
        </p:nvSpPr>
        <p:spPr>
          <a:xfrm>
            <a:off x="1741721" y="1899773"/>
            <a:ext cx="2013857" cy="1731852"/>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err="1">
              <a:ln>
                <a:noFill/>
              </a:ln>
              <a:solidFill>
                <a:srgbClr val="FFFFFF"/>
              </a:solidFill>
              <a:effectLst/>
              <a:uLnTx/>
              <a:uFillTx/>
              <a:latin typeface="Calibri"/>
              <a:ea typeface="+mn-ea"/>
              <a:cs typeface="+mn-cs"/>
            </a:endParaRPr>
          </a:p>
        </p:txBody>
      </p:sp>
      <p:grpSp>
        <p:nvGrpSpPr>
          <p:cNvPr id="6" name="Group 5"/>
          <p:cNvGrpSpPr/>
          <p:nvPr/>
        </p:nvGrpSpPr>
        <p:grpSpPr>
          <a:xfrm>
            <a:off x="2387727" y="1677089"/>
            <a:ext cx="1173692" cy="486287"/>
            <a:chOff x="2393950" y="1371168"/>
            <a:chExt cx="1173692" cy="486287"/>
          </a:xfrm>
        </p:grpSpPr>
        <p:sp>
          <p:nvSpPr>
            <p:cNvPr id="7" name="Rounded Rectangle 6"/>
            <p:cNvSpPr>
              <a:spLocks/>
            </p:cNvSpPr>
            <p:nvPr/>
          </p:nvSpPr>
          <p:spPr>
            <a:xfrm>
              <a:off x="2393950" y="1384668"/>
              <a:ext cx="1163108" cy="412927"/>
            </a:xfrm>
            <a:prstGeom prst="roundRect">
              <a:avLst>
                <a:gd name="adj" fmla="val 14849"/>
              </a:avLst>
            </a:prstGeom>
            <a:solidFill>
              <a:schemeClr val="bg1">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Calibri"/>
                  <a:ea typeface="+mn-ea"/>
                  <a:cs typeface="+mn-cs"/>
                </a:rPr>
                <a:t>    </a:t>
              </a:r>
            </a:p>
          </p:txBody>
        </p:sp>
        <p:sp>
          <p:nvSpPr>
            <p:cNvPr id="8" name="TextBox 7"/>
            <p:cNvSpPr txBox="1"/>
            <p:nvPr/>
          </p:nvSpPr>
          <p:spPr>
            <a:xfrm>
              <a:off x="2417233" y="1371168"/>
              <a:ext cx="1150409" cy="486287"/>
            </a:xfrm>
            <a:prstGeom prst="rect">
              <a:avLst/>
            </a:prstGeom>
            <a:solidFill>
              <a:schemeClr val="bg1"/>
            </a:solidFill>
            <a:ln>
              <a:noFill/>
            </a:ln>
          </p:spPr>
          <p:txBody>
            <a:bodyPr wrap="square" rtlCol="0">
              <a:spAutoFit/>
            </a:bodyPr>
            <a:lstStyle/>
            <a:p>
              <a:pPr marL="0" marR="0" lvl="0" indent="0" algn="ctr" defTabSz="914354"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92526">
                      <a:lumMod val="75000"/>
                      <a:lumOff val="25000"/>
                    </a:srgbClr>
                  </a:solidFill>
                  <a:effectLst/>
                  <a:uLnTx/>
                  <a:uFillTx/>
                  <a:latin typeface="Calibri"/>
                  <a:ea typeface="+mn-ea"/>
                  <a:cs typeface="+mn-cs"/>
                </a:rPr>
                <a:t>Customer</a:t>
              </a:r>
              <a:br>
                <a:rPr kumimoji="0" lang="en-US" sz="1600" b="1" i="0" u="none" strike="noStrike" kern="1200" cap="none" spc="0" normalizeH="0" baseline="0" noProof="0" dirty="0">
                  <a:ln>
                    <a:noFill/>
                  </a:ln>
                  <a:solidFill>
                    <a:srgbClr val="292526">
                      <a:lumMod val="75000"/>
                      <a:lumOff val="25000"/>
                    </a:srgbClr>
                  </a:solidFill>
                  <a:effectLst/>
                  <a:uLnTx/>
                  <a:uFillTx/>
                  <a:latin typeface="Calibri"/>
                  <a:ea typeface="+mn-ea"/>
                  <a:cs typeface="+mn-cs"/>
                </a:rPr>
              </a:br>
              <a:r>
                <a:rPr kumimoji="0" lang="en-US" sz="1600" b="1" i="0" u="none" strike="noStrike" kern="1200" cap="none" spc="0" normalizeH="0" baseline="0" noProof="0" dirty="0">
                  <a:ln>
                    <a:noFill/>
                  </a:ln>
                  <a:solidFill>
                    <a:srgbClr val="292526">
                      <a:lumMod val="75000"/>
                      <a:lumOff val="25000"/>
                    </a:srgbClr>
                  </a:solidFill>
                  <a:effectLst/>
                  <a:uLnTx/>
                  <a:uFillTx/>
                  <a:latin typeface="Calibri"/>
                  <a:ea typeface="+mn-ea"/>
                  <a:cs typeface="+mn-cs"/>
                </a:rPr>
                <a:t>A</a:t>
              </a:r>
            </a:p>
          </p:txBody>
        </p:sp>
      </p:grpSp>
      <p:sp>
        <p:nvSpPr>
          <p:cNvPr id="9" name="Rounded Rectangle 8"/>
          <p:cNvSpPr>
            <a:spLocks/>
          </p:cNvSpPr>
          <p:nvPr/>
        </p:nvSpPr>
        <p:spPr>
          <a:xfrm>
            <a:off x="1921354" y="2199733"/>
            <a:ext cx="709789" cy="342222"/>
          </a:xfrm>
          <a:prstGeom prst="roundRect">
            <a:avLst>
              <a:gd name="adj" fmla="val 14849"/>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10" name="TextBox 9"/>
          <p:cNvSpPr txBox="1"/>
          <p:nvPr/>
        </p:nvSpPr>
        <p:spPr>
          <a:xfrm>
            <a:off x="1913594" y="2223475"/>
            <a:ext cx="711200" cy="27699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vCenter</a:t>
            </a:r>
          </a:p>
        </p:txBody>
      </p:sp>
      <p:pic>
        <p:nvPicPr>
          <p:cNvPr id="11" name="Picture 10" descr="symbol_0002s_0009_Vector-Smart-Object.png"/>
          <p:cNvPicPr>
            <a:picLocks noChangeAspect="1"/>
          </p:cNvPicPr>
          <p:nvPr/>
        </p:nvPicPr>
        <p:blipFill rotWithShape="1">
          <a:blip r:embed="rId3" cstate="print">
            <a:extLst>
              <a:ext uri="{28A0092B-C50C-407E-A947-70E740481C1C}">
                <a14:useLocalDpi xmlns:a14="http://schemas.microsoft.com/office/drawing/2010/main" val="0"/>
              </a:ext>
            </a:extLst>
          </a:blip>
          <a:srcRect t="34599" b="35470"/>
          <a:stretch/>
        </p:blipFill>
        <p:spPr>
          <a:xfrm>
            <a:off x="1892406" y="3169934"/>
            <a:ext cx="783187" cy="234418"/>
          </a:xfrm>
          <a:prstGeom prst="rect">
            <a:avLst/>
          </a:prstGeom>
        </p:spPr>
      </p:pic>
      <p:grpSp>
        <p:nvGrpSpPr>
          <p:cNvPr id="18" name="Group 17"/>
          <p:cNvGrpSpPr/>
          <p:nvPr/>
        </p:nvGrpSpPr>
        <p:grpSpPr>
          <a:xfrm>
            <a:off x="1888194" y="2712336"/>
            <a:ext cx="397932" cy="336652"/>
            <a:chOff x="2311401" y="2913622"/>
            <a:chExt cx="397932" cy="336652"/>
          </a:xfrm>
        </p:grpSpPr>
        <p:sp>
          <p:nvSpPr>
            <p:cNvPr id="19" name="Rounded Rectangle 18"/>
            <p:cNvSpPr>
              <a:spLocks/>
            </p:cNvSpPr>
            <p:nvPr/>
          </p:nvSpPr>
          <p:spPr>
            <a:xfrm>
              <a:off x="2341433" y="2913622"/>
              <a:ext cx="334034" cy="336652"/>
            </a:xfrm>
            <a:prstGeom prst="roundRect">
              <a:avLst>
                <a:gd name="adj" fmla="val 14849"/>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20" name="TextBox 19"/>
            <p:cNvSpPr txBox="1"/>
            <p:nvPr/>
          </p:nvSpPr>
          <p:spPr>
            <a:xfrm>
              <a:off x="2311401" y="2942456"/>
              <a:ext cx="397932"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VM</a:t>
              </a:r>
            </a:p>
          </p:txBody>
        </p:sp>
      </p:grpSp>
      <p:grpSp>
        <p:nvGrpSpPr>
          <p:cNvPr id="21" name="Group 20"/>
          <p:cNvGrpSpPr/>
          <p:nvPr/>
        </p:nvGrpSpPr>
        <p:grpSpPr>
          <a:xfrm>
            <a:off x="2253318" y="2712336"/>
            <a:ext cx="425450" cy="336652"/>
            <a:chOff x="2295525" y="2913622"/>
            <a:chExt cx="425450" cy="336652"/>
          </a:xfrm>
        </p:grpSpPr>
        <p:sp>
          <p:nvSpPr>
            <p:cNvPr id="22" name="Rounded Rectangle 21"/>
            <p:cNvSpPr>
              <a:spLocks/>
            </p:cNvSpPr>
            <p:nvPr/>
          </p:nvSpPr>
          <p:spPr>
            <a:xfrm>
              <a:off x="2341433" y="2913622"/>
              <a:ext cx="334034" cy="336652"/>
            </a:xfrm>
            <a:prstGeom prst="roundRect">
              <a:avLst>
                <a:gd name="adj" fmla="val 14849"/>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23" name="TextBox 22"/>
            <p:cNvSpPr txBox="1"/>
            <p:nvPr/>
          </p:nvSpPr>
          <p:spPr>
            <a:xfrm>
              <a:off x="2295525" y="2948806"/>
              <a:ext cx="425450"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VRA</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30" name="Group 29"/>
          <p:cNvGrpSpPr/>
          <p:nvPr/>
        </p:nvGrpSpPr>
        <p:grpSpPr>
          <a:xfrm>
            <a:off x="2859744" y="2712336"/>
            <a:ext cx="397932" cy="336652"/>
            <a:chOff x="2311401" y="2913622"/>
            <a:chExt cx="397932" cy="336652"/>
          </a:xfrm>
        </p:grpSpPr>
        <p:sp>
          <p:nvSpPr>
            <p:cNvPr id="31" name="Rounded Rectangle 30"/>
            <p:cNvSpPr>
              <a:spLocks/>
            </p:cNvSpPr>
            <p:nvPr/>
          </p:nvSpPr>
          <p:spPr>
            <a:xfrm>
              <a:off x="2341433" y="2913622"/>
              <a:ext cx="334034" cy="336652"/>
            </a:xfrm>
            <a:prstGeom prst="roundRect">
              <a:avLst>
                <a:gd name="adj" fmla="val 14849"/>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32" name="TextBox 31"/>
            <p:cNvSpPr txBox="1"/>
            <p:nvPr/>
          </p:nvSpPr>
          <p:spPr>
            <a:xfrm>
              <a:off x="2311401" y="2942456"/>
              <a:ext cx="397932"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VM</a:t>
              </a:r>
            </a:p>
          </p:txBody>
        </p:sp>
      </p:grpSp>
      <p:grpSp>
        <p:nvGrpSpPr>
          <p:cNvPr id="33" name="Group 32"/>
          <p:cNvGrpSpPr/>
          <p:nvPr/>
        </p:nvGrpSpPr>
        <p:grpSpPr>
          <a:xfrm>
            <a:off x="3225976" y="2712336"/>
            <a:ext cx="425450" cy="336652"/>
            <a:chOff x="2296633" y="2913622"/>
            <a:chExt cx="425450" cy="336652"/>
          </a:xfrm>
        </p:grpSpPr>
        <p:sp>
          <p:nvSpPr>
            <p:cNvPr id="34" name="Rounded Rectangle 33"/>
            <p:cNvSpPr>
              <a:spLocks/>
            </p:cNvSpPr>
            <p:nvPr/>
          </p:nvSpPr>
          <p:spPr>
            <a:xfrm>
              <a:off x="2341433" y="2913622"/>
              <a:ext cx="334034" cy="336652"/>
            </a:xfrm>
            <a:prstGeom prst="roundRect">
              <a:avLst>
                <a:gd name="adj" fmla="val 14849"/>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35" name="TextBox 34"/>
            <p:cNvSpPr txBox="1"/>
            <p:nvPr/>
          </p:nvSpPr>
          <p:spPr>
            <a:xfrm>
              <a:off x="2296633" y="2948806"/>
              <a:ext cx="425450"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VRA</a:t>
              </a:r>
            </a:p>
          </p:txBody>
        </p:sp>
      </p:grpSp>
      <p:pic>
        <p:nvPicPr>
          <p:cNvPr id="36" name="Picture 35" descr="symbol_0002s_0009_Vector-Smart-Object.png"/>
          <p:cNvPicPr>
            <a:picLocks noChangeAspect="1"/>
          </p:cNvPicPr>
          <p:nvPr/>
        </p:nvPicPr>
        <p:blipFill rotWithShape="1">
          <a:blip r:embed="rId3" cstate="print">
            <a:extLst>
              <a:ext uri="{28A0092B-C50C-407E-A947-70E740481C1C}">
                <a14:useLocalDpi xmlns:a14="http://schemas.microsoft.com/office/drawing/2010/main" val="0"/>
              </a:ext>
            </a:extLst>
          </a:blip>
          <a:srcRect t="34599" b="35470"/>
          <a:stretch/>
        </p:blipFill>
        <p:spPr>
          <a:xfrm>
            <a:off x="2870306" y="3169934"/>
            <a:ext cx="783187" cy="234418"/>
          </a:xfrm>
          <a:prstGeom prst="rect">
            <a:avLst/>
          </a:prstGeom>
        </p:spPr>
      </p:pic>
      <p:grpSp>
        <p:nvGrpSpPr>
          <p:cNvPr id="41" name="Group 40"/>
          <p:cNvGrpSpPr/>
          <p:nvPr/>
        </p:nvGrpSpPr>
        <p:grpSpPr>
          <a:xfrm>
            <a:off x="2012453" y="1689597"/>
            <a:ext cx="413999" cy="413999"/>
            <a:chOff x="2688543" y="1984751"/>
            <a:chExt cx="342148" cy="342148"/>
          </a:xfrm>
        </p:grpSpPr>
        <p:sp>
          <p:nvSpPr>
            <p:cNvPr id="42" name="Oval 41"/>
            <p:cNvSpPr/>
            <p:nvPr/>
          </p:nvSpPr>
          <p:spPr>
            <a:xfrm>
              <a:off x="2688543" y="1984751"/>
              <a:ext cx="342148" cy="342148"/>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43" name="Picture 42"/>
            <p:cNvPicPr>
              <a:picLocks noChangeAspect="1"/>
            </p:cNvPicPr>
            <p:nvPr/>
          </p:nvPicPr>
          <p:blipFill>
            <a:blip r:embed="rId4"/>
            <a:stretch>
              <a:fillRect/>
            </a:stretch>
          </p:blipFill>
          <p:spPr>
            <a:xfrm>
              <a:off x="2799976" y="2055997"/>
              <a:ext cx="121399" cy="206009"/>
            </a:xfrm>
            <a:prstGeom prst="rect">
              <a:avLst/>
            </a:prstGeom>
          </p:spPr>
        </p:pic>
      </p:grpSp>
      <p:pic>
        <p:nvPicPr>
          <p:cNvPr id="44" name="Picture 43" descr="symbol_0000s_0002_Vector-Smart-Object.png"/>
          <p:cNvPicPr>
            <a:picLocks noChangeAspect="1"/>
          </p:cNvPicPr>
          <p:nvPr/>
        </p:nvPicPr>
        <p:blipFill rotWithShape="1">
          <a:blip r:embed="rId5" cstate="print">
            <a:extLst>
              <a:ext uri="{28A0092B-C50C-407E-A947-70E740481C1C}">
                <a14:useLocalDpi xmlns:a14="http://schemas.microsoft.com/office/drawing/2010/main" val="0"/>
              </a:ext>
            </a:extLst>
          </a:blip>
          <a:srcRect l="13958" t="12127" r="14438" b="14008"/>
          <a:stretch/>
        </p:blipFill>
        <p:spPr>
          <a:xfrm>
            <a:off x="3410124" y="3250702"/>
            <a:ext cx="281421" cy="290307"/>
          </a:xfrm>
          <a:prstGeom prst="rect">
            <a:avLst/>
          </a:prstGeom>
        </p:spPr>
      </p:pic>
      <p:pic>
        <p:nvPicPr>
          <p:cNvPr id="45" name="Picture 44" descr="symbol_0000s_0002_Vector-Smart-Object.png"/>
          <p:cNvPicPr>
            <a:picLocks noChangeAspect="1"/>
          </p:cNvPicPr>
          <p:nvPr/>
        </p:nvPicPr>
        <p:blipFill rotWithShape="1">
          <a:blip r:embed="rId5" cstate="print">
            <a:extLst>
              <a:ext uri="{28A0092B-C50C-407E-A947-70E740481C1C}">
                <a14:useLocalDpi xmlns:a14="http://schemas.microsoft.com/office/drawing/2010/main" val="0"/>
              </a:ext>
            </a:extLst>
          </a:blip>
          <a:srcRect l="13958" t="12127" r="14438" b="14008"/>
          <a:stretch/>
        </p:blipFill>
        <p:spPr>
          <a:xfrm>
            <a:off x="2466043" y="3250702"/>
            <a:ext cx="281421" cy="290307"/>
          </a:xfrm>
          <a:prstGeom prst="rect">
            <a:avLst/>
          </a:prstGeom>
        </p:spPr>
      </p:pic>
      <p:grpSp>
        <p:nvGrpSpPr>
          <p:cNvPr id="46" name="Group 45"/>
          <p:cNvGrpSpPr/>
          <p:nvPr/>
        </p:nvGrpSpPr>
        <p:grpSpPr>
          <a:xfrm>
            <a:off x="2616327" y="2199733"/>
            <a:ext cx="980017" cy="342222"/>
            <a:chOff x="3182411" y="2556936"/>
            <a:chExt cx="980017" cy="342222"/>
          </a:xfrm>
        </p:grpSpPr>
        <p:sp>
          <p:nvSpPr>
            <p:cNvPr id="47" name="Rounded Rectangle 46"/>
            <p:cNvSpPr>
              <a:spLocks/>
            </p:cNvSpPr>
            <p:nvPr/>
          </p:nvSpPr>
          <p:spPr>
            <a:xfrm>
              <a:off x="3452638" y="2556936"/>
              <a:ext cx="709789" cy="342222"/>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cxnSp>
          <p:nvCxnSpPr>
            <p:cNvPr id="48" name="Straight Connector 47"/>
            <p:cNvCxnSpPr/>
            <p:nvPr/>
          </p:nvCxnSpPr>
          <p:spPr>
            <a:xfrm>
              <a:off x="3182411" y="2724468"/>
              <a:ext cx="497417" cy="0"/>
            </a:xfrm>
            <a:prstGeom prst="line">
              <a:avLst/>
            </a:prstGeom>
            <a:ln w="57150" cmpd="sng">
              <a:solidFill>
                <a:schemeClr val="accent6"/>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457578" y="2574568"/>
              <a:ext cx="704850" cy="27699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ZVM</a:t>
              </a:r>
            </a:p>
          </p:txBody>
        </p:sp>
      </p:grpSp>
      <p:sp>
        <p:nvSpPr>
          <p:cNvPr id="50" name="Rounded Rectangle 49"/>
          <p:cNvSpPr/>
          <p:nvPr/>
        </p:nvSpPr>
        <p:spPr>
          <a:xfrm>
            <a:off x="1741721" y="4011588"/>
            <a:ext cx="2013857" cy="1704858"/>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err="1">
              <a:ln>
                <a:noFill/>
              </a:ln>
              <a:solidFill>
                <a:srgbClr val="FFFFFF"/>
              </a:solidFill>
              <a:effectLst/>
              <a:uLnTx/>
              <a:uFillTx/>
              <a:latin typeface="Calibri"/>
              <a:ea typeface="+mn-ea"/>
              <a:cs typeface="+mn-cs"/>
            </a:endParaRPr>
          </a:p>
        </p:txBody>
      </p:sp>
      <p:grpSp>
        <p:nvGrpSpPr>
          <p:cNvPr id="51" name="Group 50"/>
          <p:cNvGrpSpPr/>
          <p:nvPr/>
        </p:nvGrpSpPr>
        <p:grpSpPr>
          <a:xfrm>
            <a:off x="2387727" y="3788905"/>
            <a:ext cx="1173692" cy="486287"/>
            <a:chOff x="2393950" y="1371168"/>
            <a:chExt cx="1173692" cy="486287"/>
          </a:xfrm>
        </p:grpSpPr>
        <p:sp>
          <p:nvSpPr>
            <p:cNvPr id="52" name="Rounded Rectangle 51"/>
            <p:cNvSpPr>
              <a:spLocks/>
            </p:cNvSpPr>
            <p:nvPr/>
          </p:nvSpPr>
          <p:spPr>
            <a:xfrm>
              <a:off x="2393950" y="1384668"/>
              <a:ext cx="1163108" cy="412927"/>
            </a:xfrm>
            <a:prstGeom prst="roundRect">
              <a:avLst>
                <a:gd name="adj" fmla="val 14849"/>
              </a:avLst>
            </a:prstGeom>
            <a:solidFill>
              <a:schemeClr val="bg1">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Calibri"/>
                  <a:ea typeface="+mn-ea"/>
                  <a:cs typeface="+mn-cs"/>
                </a:rPr>
                <a:t>    </a:t>
              </a:r>
            </a:p>
          </p:txBody>
        </p:sp>
        <p:sp>
          <p:nvSpPr>
            <p:cNvPr id="53" name="TextBox 52"/>
            <p:cNvSpPr txBox="1"/>
            <p:nvPr/>
          </p:nvSpPr>
          <p:spPr>
            <a:xfrm>
              <a:off x="2417233" y="1371168"/>
              <a:ext cx="1150409" cy="486287"/>
            </a:xfrm>
            <a:prstGeom prst="rect">
              <a:avLst/>
            </a:prstGeom>
            <a:solidFill>
              <a:schemeClr val="bg1"/>
            </a:solidFill>
            <a:ln>
              <a:noFill/>
            </a:ln>
          </p:spPr>
          <p:txBody>
            <a:bodyPr wrap="square" rtlCol="0">
              <a:spAutoFit/>
            </a:bodyPr>
            <a:lstStyle/>
            <a:p>
              <a:pPr marL="0" marR="0" lvl="0" indent="0" algn="ctr" defTabSz="914354"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92526">
                      <a:lumMod val="75000"/>
                      <a:lumOff val="25000"/>
                    </a:srgbClr>
                  </a:solidFill>
                  <a:effectLst/>
                  <a:uLnTx/>
                  <a:uFillTx/>
                  <a:latin typeface="Calibri"/>
                  <a:ea typeface="+mn-ea"/>
                  <a:cs typeface="+mn-cs"/>
                </a:rPr>
                <a:t>Customer</a:t>
              </a:r>
              <a:br>
                <a:rPr kumimoji="0" lang="en-US" sz="1600" b="1" i="0" u="none" strike="noStrike" kern="1200" cap="none" spc="0" normalizeH="0" baseline="0" noProof="0" dirty="0">
                  <a:ln>
                    <a:noFill/>
                  </a:ln>
                  <a:solidFill>
                    <a:srgbClr val="292526">
                      <a:lumMod val="75000"/>
                      <a:lumOff val="25000"/>
                    </a:srgbClr>
                  </a:solidFill>
                  <a:effectLst/>
                  <a:uLnTx/>
                  <a:uFillTx/>
                  <a:latin typeface="Calibri"/>
                  <a:ea typeface="+mn-ea"/>
                  <a:cs typeface="+mn-cs"/>
                </a:rPr>
              </a:br>
              <a:r>
                <a:rPr kumimoji="0" lang="en-US" sz="1600" b="1" i="0" u="none" strike="noStrike" kern="1200" cap="none" spc="0" normalizeH="0" baseline="0" noProof="0" dirty="0">
                  <a:ln>
                    <a:noFill/>
                  </a:ln>
                  <a:solidFill>
                    <a:srgbClr val="292526">
                      <a:lumMod val="75000"/>
                      <a:lumOff val="25000"/>
                    </a:srgbClr>
                  </a:solidFill>
                  <a:effectLst/>
                  <a:uLnTx/>
                  <a:uFillTx/>
                  <a:latin typeface="Calibri"/>
                  <a:ea typeface="+mn-ea"/>
                  <a:cs typeface="+mn-cs"/>
                </a:rPr>
                <a:t>B</a:t>
              </a:r>
            </a:p>
          </p:txBody>
        </p:sp>
      </p:grpSp>
      <p:sp>
        <p:nvSpPr>
          <p:cNvPr id="54" name="Rounded Rectangle 53"/>
          <p:cNvSpPr>
            <a:spLocks/>
          </p:cNvSpPr>
          <p:nvPr/>
        </p:nvSpPr>
        <p:spPr>
          <a:xfrm>
            <a:off x="1921354" y="4311549"/>
            <a:ext cx="709789" cy="342222"/>
          </a:xfrm>
          <a:prstGeom prst="roundRect">
            <a:avLst>
              <a:gd name="adj" fmla="val 14849"/>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55" name="TextBox 54"/>
          <p:cNvSpPr txBox="1"/>
          <p:nvPr/>
        </p:nvSpPr>
        <p:spPr>
          <a:xfrm>
            <a:off x="1913594" y="4335291"/>
            <a:ext cx="711200" cy="27699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SCVMM</a:t>
            </a:r>
          </a:p>
        </p:txBody>
      </p:sp>
      <p:pic>
        <p:nvPicPr>
          <p:cNvPr id="56" name="Picture 55" descr="symbol_0002s_0009_Vector-Smart-Object.png"/>
          <p:cNvPicPr>
            <a:picLocks noChangeAspect="1"/>
          </p:cNvPicPr>
          <p:nvPr/>
        </p:nvPicPr>
        <p:blipFill rotWithShape="1">
          <a:blip r:embed="rId3" cstate="print">
            <a:extLst>
              <a:ext uri="{28A0092B-C50C-407E-A947-70E740481C1C}">
                <a14:useLocalDpi xmlns:a14="http://schemas.microsoft.com/office/drawing/2010/main" val="0"/>
              </a:ext>
            </a:extLst>
          </a:blip>
          <a:srcRect t="34599" b="35470"/>
          <a:stretch/>
        </p:blipFill>
        <p:spPr>
          <a:xfrm>
            <a:off x="1892406" y="5281750"/>
            <a:ext cx="783187" cy="234418"/>
          </a:xfrm>
          <a:prstGeom prst="rect">
            <a:avLst/>
          </a:prstGeom>
        </p:spPr>
      </p:pic>
      <p:grpSp>
        <p:nvGrpSpPr>
          <p:cNvPr id="57" name="Group 56"/>
          <p:cNvGrpSpPr/>
          <p:nvPr/>
        </p:nvGrpSpPr>
        <p:grpSpPr>
          <a:xfrm>
            <a:off x="1888194" y="4824152"/>
            <a:ext cx="397932" cy="336652"/>
            <a:chOff x="2311401" y="2913622"/>
            <a:chExt cx="397932" cy="336652"/>
          </a:xfrm>
        </p:grpSpPr>
        <p:sp>
          <p:nvSpPr>
            <p:cNvPr id="58" name="Rounded Rectangle 57"/>
            <p:cNvSpPr>
              <a:spLocks/>
            </p:cNvSpPr>
            <p:nvPr/>
          </p:nvSpPr>
          <p:spPr>
            <a:xfrm>
              <a:off x="2341433" y="2913622"/>
              <a:ext cx="334034" cy="336652"/>
            </a:xfrm>
            <a:prstGeom prst="roundRect">
              <a:avLst>
                <a:gd name="adj" fmla="val 14849"/>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59" name="TextBox 58"/>
            <p:cNvSpPr txBox="1"/>
            <p:nvPr/>
          </p:nvSpPr>
          <p:spPr>
            <a:xfrm>
              <a:off x="2311401" y="2942456"/>
              <a:ext cx="397932"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VM</a:t>
              </a:r>
            </a:p>
          </p:txBody>
        </p:sp>
      </p:grpSp>
      <p:grpSp>
        <p:nvGrpSpPr>
          <p:cNvPr id="60" name="Group 59"/>
          <p:cNvGrpSpPr/>
          <p:nvPr/>
        </p:nvGrpSpPr>
        <p:grpSpPr>
          <a:xfrm>
            <a:off x="2253318" y="4824152"/>
            <a:ext cx="425450" cy="336652"/>
            <a:chOff x="2295525" y="2913622"/>
            <a:chExt cx="425450" cy="336652"/>
          </a:xfrm>
        </p:grpSpPr>
        <p:sp>
          <p:nvSpPr>
            <p:cNvPr id="61" name="Rounded Rectangle 60"/>
            <p:cNvSpPr>
              <a:spLocks/>
            </p:cNvSpPr>
            <p:nvPr/>
          </p:nvSpPr>
          <p:spPr>
            <a:xfrm>
              <a:off x="2341433" y="2913622"/>
              <a:ext cx="334034" cy="336652"/>
            </a:xfrm>
            <a:prstGeom prst="roundRect">
              <a:avLst>
                <a:gd name="adj" fmla="val 14849"/>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62" name="TextBox 61"/>
            <p:cNvSpPr txBox="1"/>
            <p:nvPr/>
          </p:nvSpPr>
          <p:spPr>
            <a:xfrm>
              <a:off x="2295525" y="2948806"/>
              <a:ext cx="425450"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VRA</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63" name="Group 62"/>
          <p:cNvGrpSpPr/>
          <p:nvPr/>
        </p:nvGrpSpPr>
        <p:grpSpPr>
          <a:xfrm>
            <a:off x="2859744" y="4824152"/>
            <a:ext cx="397932" cy="336652"/>
            <a:chOff x="2311401" y="2913622"/>
            <a:chExt cx="397932" cy="336652"/>
          </a:xfrm>
        </p:grpSpPr>
        <p:sp>
          <p:nvSpPr>
            <p:cNvPr id="64" name="Rounded Rectangle 63"/>
            <p:cNvSpPr>
              <a:spLocks/>
            </p:cNvSpPr>
            <p:nvPr/>
          </p:nvSpPr>
          <p:spPr>
            <a:xfrm>
              <a:off x="2341433" y="2913622"/>
              <a:ext cx="334034" cy="336652"/>
            </a:xfrm>
            <a:prstGeom prst="roundRect">
              <a:avLst>
                <a:gd name="adj" fmla="val 14849"/>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65" name="TextBox 64"/>
            <p:cNvSpPr txBox="1"/>
            <p:nvPr/>
          </p:nvSpPr>
          <p:spPr>
            <a:xfrm>
              <a:off x="2311401" y="2942456"/>
              <a:ext cx="397932"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VM</a:t>
              </a:r>
            </a:p>
          </p:txBody>
        </p:sp>
      </p:grpSp>
      <p:grpSp>
        <p:nvGrpSpPr>
          <p:cNvPr id="66" name="Group 65"/>
          <p:cNvGrpSpPr/>
          <p:nvPr/>
        </p:nvGrpSpPr>
        <p:grpSpPr>
          <a:xfrm>
            <a:off x="3225976" y="4824152"/>
            <a:ext cx="425450" cy="336652"/>
            <a:chOff x="2296633" y="2913622"/>
            <a:chExt cx="425450" cy="336652"/>
          </a:xfrm>
        </p:grpSpPr>
        <p:sp>
          <p:nvSpPr>
            <p:cNvPr id="67" name="Rounded Rectangle 66"/>
            <p:cNvSpPr>
              <a:spLocks/>
            </p:cNvSpPr>
            <p:nvPr/>
          </p:nvSpPr>
          <p:spPr>
            <a:xfrm>
              <a:off x="2341433" y="2913622"/>
              <a:ext cx="334034" cy="336652"/>
            </a:xfrm>
            <a:prstGeom prst="roundRect">
              <a:avLst>
                <a:gd name="adj" fmla="val 14849"/>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68" name="TextBox 67"/>
            <p:cNvSpPr txBox="1"/>
            <p:nvPr/>
          </p:nvSpPr>
          <p:spPr>
            <a:xfrm>
              <a:off x="2296633" y="2948806"/>
              <a:ext cx="425450"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VRA</a:t>
              </a:r>
            </a:p>
          </p:txBody>
        </p:sp>
      </p:grpSp>
      <p:pic>
        <p:nvPicPr>
          <p:cNvPr id="69" name="Picture 68" descr="symbol_0002s_0009_Vector-Smart-Object.png"/>
          <p:cNvPicPr>
            <a:picLocks noChangeAspect="1"/>
          </p:cNvPicPr>
          <p:nvPr/>
        </p:nvPicPr>
        <p:blipFill rotWithShape="1">
          <a:blip r:embed="rId3" cstate="print">
            <a:extLst>
              <a:ext uri="{28A0092B-C50C-407E-A947-70E740481C1C}">
                <a14:useLocalDpi xmlns:a14="http://schemas.microsoft.com/office/drawing/2010/main" val="0"/>
              </a:ext>
            </a:extLst>
          </a:blip>
          <a:srcRect t="34599" b="35470"/>
          <a:stretch/>
        </p:blipFill>
        <p:spPr>
          <a:xfrm>
            <a:off x="2870306" y="5281750"/>
            <a:ext cx="783187" cy="234418"/>
          </a:xfrm>
          <a:prstGeom prst="rect">
            <a:avLst/>
          </a:prstGeom>
        </p:spPr>
      </p:pic>
      <p:grpSp>
        <p:nvGrpSpPr>
          <p:cNvPr id="70" name="Group 69"/>
          <p:cNvGrpSpPr/>
          <p:nvPr/>
        </p:nvGrpSpPr>
        <p:grpSpPr>
          <a:xfrm>
            <a:off x="2012453" y="3801413"/>
            <a:ext cx="413999" cy="413999"/>
            <a:chOff x="2688543" y="1984751"/>
            <a:chExt cx="342148" cy="342148"/>
          </a:xfrm>
        </p:grpSpPr>
        <p:sp>
          <p:nvSpPr>
            <p:cNvPr id="71" name="Oval 70"/>
            <p:cNvSpPr/>
            <p:nvPr/>
          </p:nvSpPr>
          <p:spPr>
            <a:xfrm>
              <a:off x="2688543" y="1984751"/>
              <a:ext cx="342148" cy="342148"/>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2" name="Picture 71"/>
            <p:cNvPicPr>
              <a:picLocks noChangeAspect="1"/>
            </p:cNvPicPr>
            <p:nvPr/>
          </p:nvPicPr>
          <p:blipFill>
            <a:blip r:embed="rId4"/>
            <a:stretch>
              <a:fillRect/>
            </a:stretch>
          </p:blipFill>
          <p:spPr>
            <a:xfrm>
              <a:off x="2799976" y="2055997"/>
              <a:ext cx="121399" cy="206009"/>
            </a:xfrm>
            <a:prstGeom prst="rect">
              <a:avLst/>
            </a:prstGeom>
          </p:spPr>
        </p:pic>
      </p:grpSp>
      <p:grpSp>
        <p:nvGrpSpPr>
          <p:cNvPr id="75" name="Group 74"/>
          <p:cNvGrpSpPr/>
          <p:nvPr/>
        </p:nvGrpSpPr>
        <p:grpSpPr>
          <a:xfrm>
            <a:off x="2616327" y="4311549"/>
            <a:ext cx="980017" cy="342222"/>
            <a:chOff x="3182411" y="2556936"/>
            <a:chExt cx="980017" cy="342222"/>
          </a:xfrm>
        </p:grpSpPr>
        <p:sp>
          <p:nvSpPr>
            <p:cNvPr id="76" name="Rounded Rectangle 75"/>
            <p:cNvSpPr>
              <a:spLocks/>
            </p:cNvSpPr>
            <p:nvPr/>
          </p:nvSpPr>
          <p:spPr>
            <a:xfrm>
              <a:off x="3452638" y="2556936"/>
              <a:ext cx="709789" cy="342222"/>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cxnSp>
          <p:nvCxnSpPr>
            <p:cNvPr id="77" name="Straight Connector 76"/>
            <p:cNvCxnSpPr/>
            <p:nvPr/>
          </p:nvCxnSpPr>
          <p:spPr>
            <a:xfrm>
              <a:off x="3182411" y="2724468"/>
              <a:ext cx="497417" cy="0"/>
            </a:xfrm>
            <a:prstGeom prst="line">
              <a:avLst/>
            </a:prstGeom>
            <a:ln w="57150" cmpd="sng">
              <a:solidFill>
                <a:schemeClr val="accent6"/>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457578" y="2574568"/>
              <a:ext cx="704850" cy="27699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ZVM</a:t>
              </a:r>
            </a:p>
          </p:txBody>
        </p:sp>
      </p:grpSp>
      <p:pic>
        <p:nvPicPr>
          <p:cNvPr id="79" name="Picture 78" descr="symbol_0000s_0001_Vector-Smart-Objec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54323" y="5323424"/>
            <a:ext cx="393022" cy="393022"/>
          </a:xfrm>
          <a:prstGeom prst="rect">
            <a:avLst/>
          </a:prstGeom>
        </p:spPr>
      </p:pic>
      <p:pic>
        <p:nvPicPr>
          <p:cNvPr id="80" name="Picture 79" descr="symbol_0000s_0001_Vector-Smart-Objec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0242" y="5344547"/>
            <a:ext cx="393022" cy="393022"/>
          </a:xfrm>
          <a:prstGeom prst="rect">
            <a:avLst/>
          </a:prstGeom>
        </p:spPr>
      </p:pic>
      <p:grpSp>
        <p:nvGrpSpPr>
          <p:cNvPr id="82" name="Group 81"/>
          <p:cNvGrpSpPr/>
          <p:nvPr/>
        </p:nvGrpSpPr>
        <p:grpSpPr>
          <a:xfrm>
            <a:off x="5849378" y="2066382"/>
            <a:ext cx="1173692" cy="486287"/>
            <a:chOff x="2393950" y="1371168"/>
            <a:chExt cx="1173692" cy="486287"/>
          </a:xfrm>
        </p:grpSpPr>
        <p:sp>
          <p:nvSpPr>
            <p:cNvPr id="83" name="Rounded Rectangle 82"/>
            <p:cNvSpPr>
              <a:spLocks/>
            </p:cNvSpPr>
            <p:nvPr/>
          </p:nvSpPr>
          <p:spPr>
            <a:xfrm>
              <a:off x="2393950" y="1384668"/>
              <a:ext cx="1163108" cy="412927"/>
            </a:xfrm>
            <a:prstGeom prst="roundRect">
              <a:avLst>
                <a:gd name="adj" fmla="val 14849"/>
              </a:avLst>
            </a:prstGeom>
            <a:solidFill>
              <a:schemeClr val="bg1">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Calibri"/>
                  <a:ea typeface="+mn-ea"/>
                  <a:cs typeface="+mn-cs"/>
                </a:rPr>
                <a:t>    </a:t>
              </a:r>
            </a:p>
          </p:txBody>
        </p:sp>
        <p:sp>
          <p:nvSpPr>
            <p:cNvPr id="84" name="TextBox 83"/>
            <p:cNvSpPr txBox="1"/>
            <p:nvPr/>
          </p:nvSpPr>
          <p:spPr>
            <a:xfrm>
              <a:off x="2417233" y="1371168"/>
              <a:ext cx="1150409" cy="486287"/>
            </a:xfrm>
            <a:prstGeom prst="rect">
              <a:avLst/>
            </a:prstGeom>
            <a:solidFill>
              <a:schemeClr val="bg1"/>
            </a:solidFill>
            <a:ln>
              <a:noFill/>
            </a:ln>
          </p:spPr>
          <p:txBody>
            <a:bodyPr wrap="square" rtlCol="0">
              <a:spAutoFit/>
            </a:bodyPr>
            <a:lstStyle/>
            <a:p>
              <a:pPr marL="0" marR="0" lvl="0" indent="0" algn="ctr" defTabSz="914354"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92526">
                      <a:lumMod val="75000"/>
                      <a:lumOff val="25000"/>
                    </a:srgbClr>
                  </a:solidFill>
                  <a:effectLst/>
                  <a:uLnTx/>
                  <a:uFillTx/>
                  <a:latin typeface="Calibri"/>
                  <a:ea typeface="+mn-ea"/>
                  <a:cs typeface="+mn-cs"/>
                </a:rPr>
                <a:t>DRaaS Cloud</a:t>
              </a:r>
            </a:p>
          </p:txBody>
        </p:sp>
      </p:grpSp>
      <p:sp>
        <p:nvSpPr>
          <p:cNvPr id="86" name="TextBox 85"/>
          <p:cNvSpPr txBox="1"/>
          <p:nvPr/>
        </p:nvSpPr>
        <p:spPr>
          <a:xfrm>
            <a:off x="5375245" y="2667195"/>
            <a:ext cx="711200" cy="27699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vCenter</a:t>
            </a:r>
          </a:p>
        </p:txBody>
      </p:sp>
      <p:pic>
        <p:nvPicPr>
          <p:cNvPr id="87" name="Picture 86" descr="symbol_0002s_0009_Vector-Smart-Object.png"/>
          <p:cNvPicPr>
            <a:picLocks noChangeAspect="1"/>
          </p:cNvPicPr>
          <p:nvPr/>
        </p:nvPicPr>
        <p:blipFill rotWithShape="1">
          <a:blip r:embed="rId3" cstate="print">
            <a:extLst>
              <a:ext uri="{28A0092B-C50C-407E-A947-70E740481C1C}">
                <a14:useLocalDpi xmlns:a14="http://schemas.microsoft.com/office/drawing/2010/main" val="0"/>
              </a:ext>
            </a:extLst>
          </a:blip>
          <a:srcRect t="34599" b="35470"/>
          <a:stretch/>
        </p:blipFill>
        <p:spPr>
          <a:xfrm>
            <a:off x="5354057" y="4438371"/>
            <a:ext cx="783187" cy="234418"/>
          </a:xfrm>
          <a:prstGeom prst="rect">
            <a:avLst/>
          </a:prstGeom>
        </p:spPr>
      </p:pic>
      <p:grpSp>
        <p:nvGrpSpPr>
          <p:cNvPr id="97" name="Group 96"/>
          <p:cNvGrpSpPr/>
          <p:nvPr/>
        </p:nvGrpSpPr>
        <p:grpSpPr>
          <a:xfrm>
            <a:off x="5745650" y="4011728"/>
            <a:ext cx="425450" cy="336652"/>
            <a:chOff x="2295525" y="2913622"/>
            <a:chExt cx="425450" cy="336652"/>
          </a:xfrm>
        </p:grpSpPr>
        <p:sp>
          <p:nvSpPr>
            <p:cNvPr id="98" name="Rounded Rectangle 97"/>
            <p:cNvSpPr>
              <a:spLocks/>
            </p:cNvSpPr>
            <p:nvPr/>
          </p:nvSpPr>
          <p:spPr>
            <a:xfrm>
              <a:off x="2341433" y="2913622"/>
              <a:ext cx="334034" cy="336652"/>
            </a:xfrm>
            <a:prstGeom prst="roundRect">
              <a:avLst>
                <a:gd name="adj" fmla="val 14849"/>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99" name="TextBox 98"/>
            <p:cNvSpPr txBox="1"/>
            <p:nvPr/>
          </p:nvSpPr>
          <p:spPr>
            <a:xfrm>
              <a:off x="2295525" y="2948806"/>
              <a:ext cx="425450"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VRA</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109" name="Group 108"/>
          <p:cNvGrpSpPr/>
          <p:nvPr/>
        </p:nvGrpSpPr>
        <p:grpSpPr>
          <a:xfrm>
            <a:off x="6715334" y="4011728"/>
            <a:ext cx="425450" cy="336652"/>
            <a:chOff x="2296633" y="2913622"/>
            <a:chExt cx="425450" cy="336652"/>
          </a:xfrm>
        </p:grpSpPr>
        <p:sp>
          <p:nvSpPr>
            <p:cNvPr id="110" name="Rounded Rectangle 109"/>
            <p:cNvSpPr>
              <a:spLocks/>
            </p:cNvSpPr>
            <p:nvPr/>
          </p:nvSpPr>
          <p:spPr>
            <a:xfrm>
              <a:off x="2341433" y="2913622"/>
              <a:ext cx="334034" cy="336652"/>
            </a:xfrm>
            <a:prstGeom prst="roundRect">
              <a:avLst>
                <a:gd name="adj" fmla="val 14849"/>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111" name="TextBox 110"/>
            <p:cNvSpPr txBox="1"/>
            <p:nvPr/>
          </p:nvSpPr>
          <p:spPr>
            <a:xfrm>
              <a:off x="2296633" y="2948806"/>
              <a:ext cx="425450"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VRA</a:t>
              </a:r>
            </a:p>
          </p:txBody>
        </p:sp>
      </p:grpSp>
      <p:pic>
        <p:nvPicPr>
          <p:cNvPr id="112" name="Picture 111" descr="symbol_0002s_0009_Vector-Smart-Object.png"/>
          <p:cNvPicPr>
            <a:picLocks noChangeAspect="1"/>
          </p:cNvPicPr>
          <p:nvPr/>
        </p:nvPicPr>
        <p:blipFill rotWithShape="1">
          <a:blip r:embed="rId3" cstate="print">
            <a:extLst>
              <a:ext uri="{28A0092B-C50C-407E-A947-70E740481C1C}">
                <a14:useLocalDpi xmlns:a14="http://schemas.microsoft.com/office/drawing/2010/main" val="0"/>
              </a:ext>
            </a:extLst>
          </a:blip>
          <a:srcRect t="34599" b="35470"/>
          <a:stretch/>
        </p:blipFill>
        <p:spPr>
          <a:xfrm>
            <a:off x="6331957" y="4438371"/>
            <a:ext cx="783187" cy="234418"/>
          </a:xfrm>
          <a:prstGeom prst="rect">
            <a:avLst/>
          </a:prstGeom>
        </p:spPr>
      </p:pic>
      <p:grpSp>
        <p:nvGrpSpPr>
          <p:cNvPr id="113" name="Group 112"/>
          <p:cNvGrpSpPr/>
          <p:nvPr/>
        </p:nvGrpSpPr>
        <p:grpSpPr>
          <a:xfrm>
            <a:off x="5375421" y="4892066"/>
            <a:ext cx="1796873" cy="438573"/>
            <a:chOff x="2336976" y="4026918"/>
            <a:chExt cx="2593320" cy="632965"/>
          </a:xfrm>
        </p:grpSpPr>
        <p:pic>
          <p:nvPicPr>
            <p:cNvPr id="114" name="Picture 113" descr="symbol_0004s_0005_Vector-Smart-Objec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6976" y="4026918"/>
              <a:ext cx="732907" cy="632965"/>
            </a:xfrm>
            <a:prstGeom prst="rect">
              <a:avLst/>
            </a:prstGeom>
          </p:spPr>
        </p:pic>
        <p:pic>
          <p:nvPicPr>
            <p:cNvPr id="115" name="Picture 114" descr="symbol_0004s_0005_Vector-Smart-Objec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7182" y="4026918"/>
              <a:ext cx="732906" cy="632965"/>
            </a:xfrm>
            <a:prstGeom prst="rect">
              <a:avLst/>
            </a:prstGeom>
          </p:spPr>
        </p:pic>
        <p:pic>
          <p:nvPicPr>
            <p:cNvPr id="116" name="Picture 115" descr="symbol_0004s_0005_Vector-Smart-Objec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7388" y="4026918"/>
              <a:ext cx="732908" cy="632965"/>
            </a:xfrm>
            <a:prstGeom prst="rect">
              <a:avLst/>
            </a:prstGeom>
          </p:spPr>
        </p:pic>
      </p:grpSp>
      <p:sp>
        <p:nvSpPr>
          <p:cNvPr id="118" name="Oval 117"/>
          <p:cNvSpPr/>
          <p:nvPr/>
        </p:nvSpPr>
        <p:spPr>
          <a:xfrm>
            <a:off x="5474104" y="2078890"/>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20" name="Picture 119" descr="symbol_0000s_0002_Vector-Smart-Object.png"/>
          <p:cNvPicPr>
            <a:picLocks noChangeAspect="1"/>
          </p:cNvPicPr>
          <p:nvPr/>
        </p:nvPicPr>
        <p:blipFill rotWithShape="1">
          <a:blip r:embed="rId5" cstate="print">
            <a:extLst>
              <a:ext uri="{28A0092B-C50C-407E-A947-70E740481C1C}">
                <a14:useLocalDpi xmlns:a14="http://schemas.microsoft.com/office/drawing/2010/main" val="0"/>
              </a:ext>
            </a:extLst>
          </a:blip>
          <a:srcRect l="13958" t="12127" r="14438" b="14008"/>
          <a:stretch/>
        </p:blipFill>
        <p:spPr>
          <a:xfrm>
            <a:off x="6031662" y="4550612"/>
            <a:ext cx="281421" cy="290307"/>
          </a:xfrm>
          <a:prstGeom prst="rect">
            <a:avLst/>
          </a:prstGeom>
        </p:spPr>
      </p:pic>
      <p:pic>
        <p:nvPicPr>
          <p:cNvPr id="121" name="Picture 120" descr="symbol_0000s_0002_Vector-Smart-Object.png"/>
          <p:cNvPicPr>
            <a:picLocks noChangeAspect="1"/>
          </p:cNvPicPr>
          <p:nvPr/>
        </p:nvPicPr>
        <p:blipFill rotWithShape="1">
          <a:blip r:embed="rId5" cstate="print">
            <a:extLst>
              <a:ext uri="{28A0092B-C50C-407E-A947-70E740481C1C}">
                <a14:useLocalDpi xmlns:a14="http://schemas.microsoft.com/office/drawing/2010/main" val="0"/>
              </a:ext>
            </a:extLst>
          </a:blip>
          <a:srcRect l="13958" t="12127" r="14438" b="14008"/>
          <a:stretch/>
        </p:blipFill>
        <p:spPr>
          <a:xfrm>
            <a:off x="7015912" y="4550612"/>
            <a:ext cx="281421" cy="290307"/>
          </a:xfrm>
          <a:prstGeom prst="rect">
            <a:avLst/>
          </a:prstGeom>
        </p:spPr>
      </p:pic>
      <p:grpSp>
        <p:nvGrpSpPr>
          <p:cNvPr id="127" name="Group 126"/>
          <p:cNvGrpSpPr/>
          <p:nvPr/>
        </p:nvGrpSpPr>
        <p:grpSpPr>
          <a:xfrm>
            <a:off x="8736155" y="2066382"/>
            <a:ext cx="1173692" cy="486287"/>
            <a:chOff x="2393950" y="1371168"/>
            <a:chExt cx="1173692" cy="486287"/>
          </a:xfrm>
        </p:grpSpPr>
        <p:sp>
          <p:nvSpPr>
            <p:cNvPr id="128" name="Rounded Rectangle 127"/>
            <p:cNvSpPr>
              <a:spLocks/>
            </p:cNvSpPr>
            <p:nvPr/>
          </p:nvSpPr>
          <p:spPr>
            <a:xfrm>
              <a:off x="2393950" y="1384668"/>
              <a:ext cx="1163108" cy="412927"/>
            </a:xfrm>
            <a:prstGeom prst="roundRect">
              <a:avLst>
                <a:gd name="adj" fmla="val 14849"/>
              </a:avLst>
            </a:prstGeom>
            <a:solidFill>
              <a:schemeClr val="bg1">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srgbClr val="FFFFFF"/>
                  </a:solidFill>
                  <a:effectLst/>
                  <a:uLnTx/>
                  <a:uFillTx/>
                  <a:latin typeface="Calibri"/>
                  <a:ea typeface="+mn-ea"/>
                  <a:cs typeface="+mn-cs"/>
                </a:rPr>
                <a:t>    </a:t>
              </a:r>
            </a:p>
          </p:txBody>
        </p:sp>
        <p:sp>
          <p:nvSpPr>
            <p:cNvPr id="129" name="TextBox 128"/>
            <p:cNvSpPr txBox="1"/>
            <p:nvPr/>
          </p:nvSpPr>
          <p:spPr>
            <a:xfrm>
              <a:off x="2417233" y="1371168"/>
              <a:ext cx="1150409" cy="486287"/>
            </a:xfrm>
            <a:prstGeom prst="rect">
              <a:avLst/>
            </a:prstGeom>
            <a:solidFill>
              <a:schemeClr val="bg1"/>
            </a:solidFill>
            <a:ln>
              <a:noFill/>
            </a:ln>
          </p:spPr>
          <p:txBody>
            <a:bodyPr wrap="square" rtlCol="0">
              <a:spAutoFit/>
            </a:bodyPr>
            <a:lstStyle/>
            <a:p>
              <a:pPr marL="0" marR="0" lvl="0" indent="0" algn="ctr" defTabSz="914354"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92526">
                      <a:lumMod val="75000"/>
                      <a:lumOff val="25000"/>
                    </a:srgbClr>
                  </a:solidFill>
                  <a:effectLst/>
                  <a:uLnTx/>
                  <a:uFillTx/>
                  <a:latin typeface="Calibri"/>
                  <a:ea typeface="+mn-ea"/>
                  <a:cs typeface="+mn-cs"/>
                </a:rPr>
                <a:t>BC/DR Cloud</a:t>
              </a:r>
            </a:p>
          </p:txBody>
        </p:sp>
      </p:grpSp>
      <p:sp>
        <p:nvSpPr>
          <p:cNvPr id="130" name="Rounded Rectangle 129"/>
          <p:cNvSpPr>
            <a:spLocks/>
          </p:cNvSpPr>
          <p:nvPr/>
        </p:nvSpPr>
        <p:spPr>
          <a:xfrm>
            <a:off x="9332521" y="2643453"/>
            <a:ext cx="709789" cy="342222"/>
          </a:xfrm>
          <a:prstGeom prst="roundRect">
            <a:avLst>
              <a:gd name="adj" fmla="val 14849"/>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pic>
        <p:nvPicPr>
          <p:cNvPr id="132" name="Picture 131" descr="symbol_0002s_0009_Vector-Smart-Object.png"/>
          <p:cNvPicPr>
            <a:picLocks noChangeAspect="1"/>
          </p:cNvPicPr>
          <p:nvPr/>
        </p:nvPicPr>
        <p:blipFill rotWithShape="1">
          <a:blip r:embed="rId3" cstate="print">
            <a:extLst>
              <a:ext uri="{28A0092B-C50C-407E-A947-70E740481C1C}">
                <a14:useLocalDpi xmlns:a14="http://schemas.microsoft.com/office/drawing/2010/main" val="0"/>
              </a:ext>
            </a:extLst>
          </a:blip>
          <a:srcRect t="34599" b="35470"/>
          <a:stretch/>
        </p:blipFill>
        <p:spPr>
          <a:xfrm>
            <a:off x="8240834" y="4438371"/>
            <a:ext cx="783187" cy="234418"/>
          </a:xfrm>
          <a:prstGeom prst="rect">
            <a:avLst/>
          </a:prstGeom>
        </p:spPr>
      </p:pic>
      <p:sp>
        <p:nvSpPr>
          <p:cNvPr id="131" name="TextBox 130"/>
          <p:cNvSpPr txBox="1"/>
          <p:nvPr/>
        </p:nvSpPr>
        <p:spPr>
          <a:xfrm>
            <a:off x="9331815" y="2676065"/>
            <a:ext cx="711200" cy="27699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vCenter</a:t>
            </a:r>
          </a:p>
        </p:txBody>
      </p:sp>
      <p:grpSp>
        <p:nvGrpSpPr>
          <p:cNvPr id="142" name="Group 141"/>
          <p:cNvGrpSpPr/>
          <p:nvPr/>
        </p:nvGrpSpPr>
        <p:grpSpPr>
          <a:xfrm>
            <a:off x="8619537" y="4011728"/>
            <a:ext cx="425450" cy="336652"/>
            <a:chOff x="2295525" y="2913622"/>
            <a:chExt cx="425450" cy="336652"/>
          </a:xfrm>
        </p:grpSpPr>
        <p:sp>
          <p:nvSpPr>
            <p:cNvPr id="143" name="Rounded Rectangle 142"/>
            <p:cNvSpPr>
              <a:spLocks/>
            </p:cNvSpPr>
            <p:nvPr/>
          </p:nvSpPr>
          <p:spPr>
            <a:xfrm>
              <a:off x="2341433" y="2913622"/>
              <a:ext cx="334034" cy="336652"/>
            </a:xfrm>
            <a:prstGeom prst="roundRect">
              <a:avLst>
                <a:gd name="adj" fmla="val 14849"/>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144" name="TextBox 143"/>
            <p:cNvSpPr txBox="1"/>
            <p:nvPr/>
          </p:nvSpPr>
          <p:spPr>
            <a:xfrm>
              <a:off x="2295525" y="2948806"/>
              <a:ext cx="425450"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VRA</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154" name="Group 153"/>
          <p:cNvGrpSpPr/>
          <p:nvPr/>
        </p:nvGrpSpPr>
        <p:grpSpPr>
          <a:xfrm>
            <a:off x="9592195" y="4011728"/>
            <a:ext cx="425450" cy="336652"/>
            <a:chOff x="2296633" y="2913622"/>
            <a:chExt cx="425450" cy="336652"/>
          </a:xfrm>
        </p:grpSpPr>
        <p:sp>
          <p:nvSpPr>
            <p:cNvPr id="155" name="Rounded Rectangle 154"/>
            <p:cNvSpPr>
              <a:spLocks/>
            </p:cNvSpPr>
            <p:nvPr/>
          </p:nvSpPr>
          <p:spPr>
            <a:xfrm>
              <a:off x="2341433" y="2913622"/>
              <a:ext cx="334034" cy="336652"/>
            </a:xfrm>
            <a:prstGeom prst="roundRect">
              <a:avLst>
                <a:gd name="adj" fmla="val 14849"/>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156" name="TextBox 155"/>
            <p:cNvSpPr txBox="1"/>
            <p:nvPr/>
          </p:nvSpPr>
          <p:spPr>
            <a:xfrm>
              <a:off x="2296633" y="2948806"/>
              <a:ext cx="425450"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VRA</a:t>
              </a:r>
            </a:p>
          </p:txBody>
        </p:sp>
      </p:grpSp>
      <p:pic>
        <p:nvPicPr>
          <p:cNvPr id="157" name="Picture 156" descr="symbol_0002s_0009_Vector-Smart-Object.png"/>
          <p:cNvPicPr>
            <a:picLocks noChangeAspect="1"/>
          </p:cNvPicPr>
          <p:nvPr/>
        </p:nvPicPr>
        <p:blipFill rotWithShape="1">
          <a:blip r:embed="rId3" cstate="print">
            <a:extLst>
              <a:ext uri="{28A0092B-C50C-407E-A947-70E740481C1C}">
                <a14:useLocalDpi xmlns:a14="http://schemas.microsoft.com/office/drawing/2010/main" val="0"/>
              </a:ext>
            </a:extLst>
          </a:blip>
          <a:srcRect t="34599" b="35470"/>
          <a:stretch/>
        </p:blipFill>
        <p:spPr>
          <a:xfrm>
            <a:off x="9218734" y="4438371"/>
            <a:ext cx="783187" cy="234418"/>
          </a:xfrm>
          <a:prstGeom prst="rect">
            <a:avLst/>
          </a:prstGeom>
        </p:spPr>
      </p:pic>
      <p:grpSp>
        <p:nvGrpSpPr>
          <p:cNvPr id="158" name="Group 157"/>
          <p:cNvGrpSpPr/>
          <p:nvPr/>
        </p:nvGrpSpPr>
        <p:grpSpPr>
          <a:xfrm>
            <a:off x="8262198" y="4892066"/>
            <a:ext cx="1796873" cy="438573"/>
            <a:chOff x="2336976" y="4026918"/>
            <a:chExt cx="2593320" cy="632965"/>
          </a:xfrm>
        </p:grpSpPr>
        <p:pic>
          <p:nvPicPr>
            <p:cNvPr id="159" name="Picture 158" descr="symbol_0004s_0005_Vector-Smart-Objec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6976" y="4026918"/>
              <a:ext cx="732907" cy="632965"/>
            </a:xfrm>
            <a:prstGeom prst="rect">
              <a:avLst/>
            </a:prstGeom>
          </p:spPr>
        </p:pic>
        <p:pic>
          <p:nvPicPr>
            <p:cNvPr id="160" name="Picture 159" descr="symbol_0004s_0005_Vector-Smart-Objec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7182" y="4026918"/>
              <a:ext cx="732906" cy="632965"/>
            </a:xfrm>
            <a:prstGeom prst="rect">
              <a:avLst/>
            </a:prstGeom>
          </p:spPr>
        </p:pic>
        <p:pic>
          <p:nvPicPr>
            <p:cNvPr id="161" name="Picture 160" descr="symbol_0004s_0005_Vector-Smart-Objec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7388" y="4026918"/>
              <a:ext cx="732908" cy="632965"/>
            </a:xfrm>
            <a:prstGeom prst="rect">
              <a:avLst/>
            </a:prstGeom>
          </p:spPr>
        </p:pic>
      </p:grpSp>
      <p:sp>
        <p:nvSpPr>
          <p:cNvPr id="163" name="Oval 162"/>
          <p:cNvSpPr/>
          <p:nvPr/>
        </p:nvSpPr>
        <p:spPr>
          <a:xfrm>
            <a:off x="8360881" y="2078890"/>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65" name="Picture 164" descr="symbol_0000s_0002_Vector-Smart-Object.png"/>
          <p:cNvPicPr>
            <a:picLocks noChangeAspect="1"/>
          </p:cNvPicPr>
          <p:nvPr/>
        </p:nvPicPr>
        <p:blipFill rotWithShape="1">
          <a:blip r:embed="rId5" cstate="print">
            <a:extLst>
              <a:ext uri="{28A0092B-C50C-407E-A947-70E740481C1C}">
                <a14:useLocalDpi xmlns:a14="http://schemas.microsoft.com/office/drawing/2010/main" val="0"/>
              </a:ext>
            </a:extLst>
          </a:blip>
          <a:srcRect l="13958" t="12127" r="14438" b="14008"/>
          <a:stretch/>
        </p:blipFill>
        <p:spPr>
          <a:xfrm>
            <a:off x="8918439" y="4550612"/>
            <a:ext cx="281421" cy="290307"/>
          </a:xfrm>
          <a:prstGeom prst="rect">
            <a:avLst/>
          </a:prstGeom>
        </p:spPr>
      </p:pic>
      <p:pic>
        <p:nvPicPr>
          <p:cNvPr id="166" name="Picture 165" descr="symbol_0000s_0002_Vector-Smart-Object.png"/>
          <p:cNvPicPr>
            <a:picLocks noChangeAspect="1"/>
          </p:cNvPicPr>
          <p:nvPr/>
        </p:nvPicPr>
        <p:blipFill rotWithShape="1">
          <a:blip r:embed="rId5" cstate="print">
            <a:extLst>
              <a:ext uri="{28A0092B-C50C-407E-A947-70E740481C1C}">
                <a14:useLocalDpi xmlns:a14="http://schemas.microsoft.com/office/drawing/2010/main" val="0"/>
              </a:ext>
            </a:extLst>
          </a:blip>
          <a:srcRect l="13958" t="12127" r="14438" b="14008"/>
          <a:stretch/>
        </p:blipFill>
        <p:spPr>
          <a:xfrm>
            <a:off x="9902689" y="4550612"/>
            <a:ext cx="281421" cy="290307"/>
          </a:xfrm>
          <a:prstGeom prst="rect">
            <a:avLst/>
          </a:prstGeom>
        </p:spPr>
      </p:pic>
      <p:pic>
        <p:nvPicPr>
          <p:cNvPr id="171" name="Picture 170" descr="symbol_0004s_0006_Vector-Smart-Objec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02456" y="2087583"/>
            <a:ext cx="357293" cy="357293"/>
          </a:xfrm>
          <a:prstGeom prst="rect">
            <a:avLst/>
          </a:prstGeom>
        </p:spPr>
      </p:pic>
      <p:cxnSp>
        <p:nvCxnSpPr>
          <p:cNvPr id="169" name="Straight Connector 168"/>
          <p:cNvCxnSpPr>
            <a:stCxn id="179" idx="1"/>
          </p:cNvCxnSpPr>
          <p:nvPr/>
        </p:nvCxnSpPr>
        <p:spPr>
          <a:xfrm flipH="1" flipV="1">
            <a:off x="8957744" y="2817545"/>
            <a:ext cx="389851" cy="454384"/>
          </a:xfrm>
          <a:prstGeom prst="line">
            <a:avLst/>
          </a:prstGeom>
          <a:ln w="57150" cmpd="sng">
            <a:solidFill>
              <a:schemeClr val="accent6"/>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7374480" y="2643453"/>
            <a:ext cx="709789" cy="342222"/>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170" name="TextBox 169"/>
          <p:cNvSpPr txBox="1"/>
          <p:nvPr/>
        </p:nvSpPr>
        <p:spPr>
          <a:xfrm>
            <a:off x="7388940" y="2673493"/>
            <a:ext cx="704850" cy="27699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ZCM</a:t>
            </a:r>
          </a:p>
        </p:txBody>
      </p:sp>
      <p:pic>
        <p:nvPicPr>
          <p:cNvPr id="172" name="Picture 171" descr="symbol_0004s_0006_Vector-Smart-Objec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6259" y="2076620"/>
            <a:ext cx="357293" cy="357293"/>
          </a:xfrm>
          <a:prstGeom prst="rect">
            <a:avLst/>
          </a:prstGeom>
        </p:spPr>
      </p:pic>
      <p:grpSp>
        <p:nvGrpSpPr>
          <p:cNvPr id="173" name="Group 172"/>
          <p:cNvGrpSpPr/>
          <p:nvPr/>
        </p:nvGrpSpPr>
        <p:grpSpPr>
          <a:xfrm>
            <a:off x="5354057" y="3115741"/>
            <a:ext cx="425450" cy="336652"/>
            <a:chOff x="2295525" y="2913622"/>
            <a:chExt cx="425450" cy="336652"/>
          </a:xfrm>
        </p:grpSpPr>
        <p:sp>
          <p:nvSpPr>
            <p:cNvPr id="174" name="Rounded Rectangle 173"/>
            <p:cNvSpPr>
              <a:spLocks/>
            </p:cNvSpPr>
            <p:nvPr/>
          </p:nvSpPr>
          <p:spPr>
            <a:xfrm>
              <a:off x="2341433" y="2913622"/>
              <a:ext cx="334034" cy="336652"/>
            </a:xfrm>
            <a:prstGeom prst="roundRect">
              <a:avLst>
                <a:gd name="adj" fmla="val 14849"/>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175" name="TextBox 174"/>
            <p:cNvSpPr txBox="1"/>
            <p:nvPr/>
          </p:nvSpPr>
          <p:spPr>
            <a:xfrm>
              <a:off x="2295525" y="2948806"/>
              <a:ext cx="425450"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ZCC</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176" name="Group 175"/>
          <p:cNvGrpSpPr/>
          <p:nvPr/>
        </p:nvGrpSpPr>
        <p:grpSpPr>
          <a:xfrm>
            <a:off x="5354057" y="3579739"/>
            <a:ext cx="425450" cy="336652"/>
            <a:chOff x="2295525" y="2913622"/>
            <a:chExt cx="425450" cy="336652"/>
          </a:xfrm>
        </p:grpSpPr>
        <p:sp>
          <p:nvSpPr>
            <p:cNvPr id="177" name="Rounded Rectangle 176"/>
            <p:cNvSpPr>
              <a:spLocks/>
            </p:cNvSpPr>
            <p:nvPr/>
          </p:nvSpPr>
          <p:spPr>
            <a:xfrm>
              <a:off x="2341433" y="2913622"/>
              <a:ext cx="334034" cy="336652"/>
            </a:xfrm>
            <a:prstGeom prst="roundRect">
              <a:avLst>
                <a:gd name="adj" fmla="val 14849"/>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    </a:t>
              </a:r>
            </a:p>
          </p:txBody>
        </p:sp>
        <p:sp>
          <p:nvSpPr>
            <p:cNvPr id="178" name="TextBox 177"/>
            <p:cNvSpPr txBox="1"/>
            <p:nvPr/>
          </p:nvSpPr>
          <p:spPr>
            <a:xfrm>
              <a:off x="2295525" y="2948806"/>
              <a:ext cx="425450" cy="261610"/>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a:ea typeface="+mn-ea"/>
                  <a:cs typeface="+mn-cs"/>
                </a:rPr>
                <a:t>ZCC</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180" name="TextBox 179"/>
          <p:cNvSpPr txBox="1"/>
          <p:nvPr/>
        </p:nvSpPr>
        <p:spPr>
          <a:xfrm>
            <a:off x="9450628" y="3133430"/>
            <a:ext cx="503723" cy="276999"/>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vCD</a:t>
            </a:r>
          </a:p>
        </p:txBody>
      </p:sp>
      <p:cxnSp>
        <p:nvCxnSpPr>
          <p:cNvPr id="185" name="Straight Connector 184"/>
          <p:cNvCxnSpPr>
            <a:endCxn id="131" idx="1"/>
          </p:cNvCxnSpPr>
          <p:nvPr/>
        </p:nvCxnSpPr>
        <p:spPr>
          <a:xfrm>
            <a:off x="8958450" y="2813055"/>
            <a:ext cx="373365" cy="1510"/>
          </a:xfrm>
          <a:prstGeom prst="line">
            <a:avLst/>
          </a:prstGeom>
          <a:ln w="57150" cmpd="sng">
            <a:solidFill>
              <a:schemeClr val="accent6"/>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94" name="Elbow Connector 193"/>
          <p:cNvCxnSpPr>
            <a:stCxn id="175" idx="3"/>
            <a:endCxn id="123" idx="2"/>
          </p:cNvCxnSpPr>
          <p:nvPr/>
        </p:nvCxnSpPr>
        <p:spPr>
          <a:xfrm flipV="1">
            <a:off x="5779507" y="2985675"/>
            <a:ext cx="923593" cy="296055"/>
          </a:xfrm>
          <a:prstGeom prst="bentConnector2">
            <a:avLst/>
          </a:prstGeom>
          <a:ln w="34925">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97" name="Elbow Connector 196"/>
          <p:cNvCxnSpPr>
            <a:stCxn id="178" idx="3"/>
            <a:endCxn id="123" idx="2"/>
          </p:cNvCxnSpPr>
          <p:nvPr/>
        </p:nvCxnSpPr>
        <p:spPr>
          <a:xfrm flipV="1">
            <a:off x="5779507" y="2985675"/>
            <a:ext cx="923593" cy="760053"/>
          </a:xfrm>
          <a:prstGeom prst="bentConnector2">
            <a:avLst/>
          </a:prstGeom>
          <a:ln w="34925">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00" name="Elbow Connector 199"/>
          <p:cNvCxnSpPr>
            <a:stCxn id="98" idx="0"/>
            <a:endCxn id="123" idx="2"/>
          </p:cNvCxnSpPr>
          <p:nvPr/>
        </p:nvCxnSpPr>
        <p:spPr>
          <a:xfrm rot="5400000" flipH="1" flipV="1">
            <a:off x="5817811" y="3126440"/>
            <a:ext cx="1026053" cy="744525"/>
          </a:xfrm>
          <a:prstGeom prst="bentConnector3">
            <a:avLst>
              <a:gd name="adj1" fmla="val 25982"/>
            </a:avLst>
          </a:prstGeom>
          <a:ln w="34925">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04" name="Elbow Connector 203"/>
          <p:cNvCxnSpPr>
            <a:stCxn id="110" idx="0"/>
            <a:endCxn id="123" idx="2"/>
          </p:cNvCxnSpPr>
          <p:nvPr/>
        </p:nvCxnSpPr>
        <p:spPr>
          <a:xfrm rot="16200000" flipV="1">
            <a:off x="6302100" y="3386676"/>
            <a:ext cx="1026053" cy="224051"/>
          </a:xfrm>
          <a:prstGeom prst="bentConnector3">
            <a:avLst>
              <a:gd name="adj1" fmla="val 25982"/>
            </a:avLst>
          </a:prstGeom>
          <a:ln w="34925">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1" name="Elbow Connector 210"/>
          <p:cNvCxnSpPr>
            <a:stCxn id="143" idx="0"/>
            <a:endCxn id="123" idx="2"/>
          </p:cNvCxnSpPr>
          <p:nvPr/>
        </p:nvCxnSpPr>
        <p:spPr>
          <a:xfrm rot="16200000" flipV="1">
            <a:off x="7254755" y="2434021"/>
            <a:ext cx="1026053" cy="2129362"/>
          </a:xfrm>
          <a:prstGeom prst="bentConnector3">
            <a:avLst>
              <a:gd name="adj1" fmla="val 25982"/>
            </a:avLst>
          </a:prstGeom>
          <a:ln w="34925">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57" name="Elbow Connector 256"/>
          <p:cNvCxnSpPr>
            <a:stCxn id="155" idx="0"/>
            <a:endCxn id="182" idx="2"/>
          </p:cNvCxnSpPr>
          <p:nvPr/>
        </p:nvCxnSpPr>
        <p:spPr>
          <a:xfrm rot="16200000" flipV="1">
            <a:off x="8760660" y="2968376"/>
            <a:ext cx="1026053" cy="1060652"/>
          </a:xfrm>
          <a:prstGeom prst="bentConnector3">
            <a:avLst>
              <a:gd name="adj1" fmla="val 25982"/>
            </a:avLst>
          </a:prstGeom>
          <a:ln w="34925">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264" idx="1"/>
            <a:endCxn id="5" idx="1"/>
          </p:cNvCxnSpPr>
          <p:nvPr/>
        </p:nvCxnSpPr>
        <p:spPr>
          <a:xfrm rot="10800000" flipV="1">
            <a:off x="1741722" y="1310291"/>
            <a:ext cx="27393" cy="1455407"/>
          </a:xfrm>
          <a:prstGeom prst="bentConnector3">
            <a:avLst>
              <a:gd name="adj1" fmla="val 934520"/>
            </a:avLst>
          </a:prstGeom>
          <a:ln w="19050" cmpd="sng">
            <a:solidFill>
              <a:schemeClr val="bg1">
                <a:lumMod val="65000"/>
              </a:schemeClr>
            </a:solidFill>
            <a:tailEnd type="diamond"/>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1761124" y="991900"/>
            <a:ext cx="3889887" cy="636784"/>
            <a:chOff x="1229477" y="4083895"/>
            <a:chExt cx="3595447" cy="636784"/>
          </a:xfrm>
        </p:grpSpPr>
        <p:sp>
          <p:nvSpPr>
            <p:cNvPr id="264" name="Rectangular Callout 263"/>
            <p:cNvSpPr/>
            <p:nvPr/>
          </p:nvSpPr>
          <p:spPr bwMode="auto">
            <a:xfrm>
              <a:off x="1236862" y="4083895"/>
              <a:ext cx="3588062" cy="636784"/>
            </a:xfrm>
            <a:prstGeom prst="wedgeRectCallout">
              <a:avLst>
                <a:gd name="adj1" fmla="val 26238"/>
                <a:gd name="adj2" fmla="val 34453"/>
              </a:avLst>
            </a:prstGeom>
            <a:ln>
              <a:noFill/>
              <a:beve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92526">
                      <a:lumMod val="90000"/>
                      <a:lumOff val="10000"/>
                    </a:srgbClr>
                  </a:solidFill>
                  <a:effectLst/>
                  <a:uLnTx/>
                  <a:uFillTx/>
                  <a:latin typeface="Calibri"/>
                  <a:ea typeface="+mn-ea"/>
                  <a:cs typeface="Arial" pitchFamily="34" charset="0"/>
                </a:rPr>
                <a:t>For each customer &amp; cloud vCenter/SCVMM</a:t>
              </a:r>
              <a:br>
                <a:rPr kumimoji="0" lang="en-US" sz="1500" b="0" i="0" u="none" strike="noStrike" kern="1200" cap="none" spc="0" normalizeH="0" baseline="0" noProof="0" dirty="0">
                  <a:ln>
                    <a:noFill/>
                  </a:ln>
                  <a:solidFill>
                    <a:srgbClr val="292526">
                      <a:lumMod val="90000"/>
                      <a:lumOff val="10000"/>
                    </a:srgbClr>
                  </a:solidFill>
                  <a:effectLst/>
                  <a:uLnTx/>
                  <a:uFillTx/>
                  <a:latin typeface="Calibri"/>
                  <a:ea typeface="+mn-ea"/>
                  <a:cs typeface="Arial" pitchFamily="34" charset="0"/>
                </a:rPr>
              </a:br>
              <a:r>
                <a:rPr kumimoji="0" lang="en-US" sz="1500" b="1" i="0" u="none" strike="noStrike" kern="1200" cap="none" spc="0" normalizeH="0" baseline="0" noProof="0" dirty="0">
                  <a:ln>
                    <a:noFill/>
                  </a:ln>
                  <a:solidFill>
                    <a:srgbClr val="A30D1C"/>
                  </a:solidFill>
                  <a:effectLst/>
                  <a:uLnTx/>
                  <a:uFillTx/>
                  <a:latin typeface="Calibri Light"/>
                  <a:ea typeface="+mn-ea"/>
                  <a:cs typeface="Calibri Light"/>
                </a:rPr>
                <a:t>Zerto Virtual Manager (ZVM) &amp; VRAs</a:t>
              </a:r>
              <a:br>
                <a:rPr kumimoji="0" lang="en-US" sz="1500" b="1" i="0" u="none" strike="noStrike" kern="1200" cap="none" spc="0" normalizeH="0" baseline="0" noProof="0" dirty="0">
                  <a:ln>
                    <a:noFill/>
                  </a:ln>
                  <a:solidFill>
                    <a:srgbClr val="292526">
                      <a:lumMod val="90000"/>
                      <a:lumOff val="10000"/>
                    </a:srgbClr>
                  </a:solidFill>
                  <a:effectLst/>
                  <a:uLnTx/>
                  <a:uFillTx/>
                  <a:latin typeface="Calibri"/>
                  <a:ea typeface="+mn-ea"/>
                  <a:cs typeface="Arial" pitchFamily="34" charset="0"/>
                </a:rPr>
              </a:br>
              <a:r>
                <a:rPr kumimoji="0" lang="en-US" sz="1500" b="0" i="0" u="none" strike="noStrike" kern="1200" cap="none" spc="0" normalizeH="0" baseline="0" noProof="0" dirty="0">
                  <a:ln>
                    <a:noFill/>
                  </a:ln>
                  <a:solidFill>
                    <a:srgbClr val="292526">
                      <a:lumMod val="90000"/>
                      <a:lumOff val="10000"/>
                    </a:srgbClr>
                  </a:solidFill>
                  <a:effectLst/>
                  <a:uLnTx/>
                  <a:uFillTx/>
                  <a:latin typeface="Calibri"/>
                  <a:ea typeface="+mn-ea"/>
                  <a:cs typeface="Arial" pitchFamily="34" charset="0"/>
                </a:rPr>
                <a:t>Install in minutes</a:t>
              </a:r>
            </a:p>
          </p:txBody>
        </p:sp>
        <p:cxnSp>
          <p:nvCxnSpPr>
            <p:cNvPr id="265" name="Straight Connector 264"/>
            <p:cNvCxnSpPr/>
            <p:nvPr/>
          </p:nvCxnSpPr>
          <p:spPr>
            <a:xfrm>
              <a:off x="1229477" y="4187646"/>
              <a:ext cx="0" cy="484909"/>
            </a:xfrm>
            <a:prstGeom prst="line">
              <a:avLst/>
            </a:prstGeom>
            <a:ln w="190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9" name="Group 268"/>
          <p:cNvGrpSpPr/>
          <p:nvPr/>
        </p:nvGrpSpPr>
        <p:grpSpPr>
          <a:xfrm>
            <a:off x="6906623" y="1007007"/>
            <a:ext cx="3495797" cy="636784"/>
            <a:chOff x="5211373" y="742634"/>
            <a:chExt cx="2790879" cy="636784"/>
          </a:xfrm>
          <a:noFill/>
        </p:grpSpPr>
        <p:sp>
          <p:nvSpPr>
            <p:cNvPr id="270" name="Rectangular Callout 269"/>
            <p:cNvSpPr/>
            <p:nvPr/>
          </p:nvSpPr>
          <p:spPr bwMode="auto">
            <a:xfrm>
              <a:off x="5211373" y="742634"/>
              <a:ext cx="2780499" cy="636784"/>
            </a:xfrm>
            <a:prstGeom prst="wedgeRectCallout">
              <a:avLst>
                <a:gd name="adj1" fmla="val 26238"/>
                <a:gd name="adj2" fmla="val 34453"/>
              </a:avLst>
            </a:prstGeom>
            <a:grpFill/>
            <a:ln>
              <a:noFill/>
              <a:beve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anchor="ct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92526">
                      <a:lumMod val="90000"/>
                      <a:lumOff val="10000"/>
                    </a:srgbClr>
                  </a:solidFill>
                  <a:effectLst/>
                  <a:uLnTx/>
                  <a:uFillTx/>
                  <a:latin typeface="Calibri"/>
                  <a:ea typeface="+mn-ea"/>
                  <a:cs typeface="Arial" pitchFamily="34" charset="0"/>
                </a:rPr>
                <a:t>Manager of managers</a:t>
              </a:r>
            </a:p>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A30D1C"/>
                  </a:solidFill>
                  <a:effectLst/>
                  <a:uLnTx/>
                  <a:uFillTx/>
                  <a:latin typeface="Calibri Light"/>
                  <a:ea typeface="+mn-ea"/>
                  <a:cs typeface="Calibri Light"/>
                </a:rPr>
                <a:t>Zerto Cloud Manager</a:t>
              </a:r>
            </a:p>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92526">
                      <a:lumMod val="90000"/>
                      <a:lumOff val="10000"/>
                    </a:srgbClr>
                  </a:solidFill>
                  <a:effectLst/>
                  <a:uLnTx/>
                  <a:uFillTx/>
                  <a:latin typeface="Calibri"/>
                  <a:ea typeface="+mn-ea"/>
                  <a:cs typeface="Arial" pitchFamily="34" charset="0"/>
                </a:rPr>
                <a:t>vCD, multi-tenancy, resource mgmt</a:t>
              </a:r>
            </a:p>
          </p:txBody>
        </p:sp>
        <p:cxnSp>
          <p:nvCxnSpPr>
            <p:cNvPr id="271" name="Straight Connector 270"/>
            <p:cNvCxnSpPr/>
            <p:nvPr/>
          </p:nvCxnSpPr>
          <p:spPr>
            <a:xfrm>
              <a:off x="8002252" y="831272"/>
              <a:ext cx="0" cy="484909"/>
            </a:xfrm>
            <a:prstGeom prst="line">
              <a:avLst/>
            </a:prstGeom>
            <a:grpFill/>
            <a:ln w="190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72" name="Elbow Connector 271"/>
          <p:cNvCxnSpPr>
            <a:stCxn id="270" idx="3"/>
            <a:endCxn id="168" idx="0"/>
          </p:cNvCxnSpPr>
          <p:nvPr/>
        </p:nvCxnSpPr>
        <p:spPr>
          <a:xfrm flipH="1">
            <a:off x="7729375" y="1325399"/>
            <a:ext cx="2660043" cy="1318054"/>
          </a:xfrm>
          <a:prstGeom prst="bentConnector4">
            <a:avLst>
              <a:gd name="adj1" fmla="val -8594"/>
              <a:gd name="adj2" fmla="val 45754"/>
            </a:avLst>
          </a:prstGeom>
          <a:ln w="19050" cmpd="sng">
            <a:solidFill>
              <a:schemeClr val="bg1">
                <a:lumMod val="65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275" name="Elbow Connector 274"/>
          <p:cNvCxnSpPr>
            <a:stCxn id="277" idx="3"/>
          </p:cNvCxnSpPr>
          <p:nvPr/>
        </p:nvCxnSpPr>
        <p:spPr>
          <a:xfrm flipH="1" flipV="1">
            <a:off x="10111747" y="3812843"/>
            <a:ext cx="259909" cy="2326170"/>
          </a:xfrm>
          <a:prstGeom prst="bentConnector4">
            <a:avLst>
              <a:gd name="adj1" fmla="val -87954"/>
              <a:gd name="adj2" fmla="val 99920"/>
            </a:avLst>
          </a:prstGeom>
          <a:ln w="19050" cmpd="sng">
            <a:solidFill>
              <a:schemeClr val="bg1">
                <a:lumMod val="65000"/>
              </a:schemeClr>
            </a:solidFill>
            <a:tailEnd type="diamond"/>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6992613" y="5820621"/>
            <a:ext cx="3389844" cy="636784"/>
            <a:chOff x="4612408" y="4087917"/>
            <a:chExt cx="3389844" cy="636784"/>
          </a:xfrm>
        </p:grpSpPr>
        <p:sp>
          <p:nvSpPr>
            <p:cNvPr id="277" name="Rectangular Callout 276"/>
            <p:cNvSpPr/>
            <p:nvPr/>
          </p:nvSpPr>
          <p:spPr bwMode="auto">
            <a:xfrm>
              <a:off x="4612408" y="4087917"/>
              <a:ext cx="3379043" cy="636784"/>
            </a:xfrm>
            <a:prstGeom prst="wedgeRectCallout">
              <a:avLst>
                <a:gd name="adj1" fmla="val 26238"/>
                <a:gd name="adj2" fmla="val 34453"/>
              </a:avLst>
            </a:prstGeom>
            <a:ln>
              <a:noFill/>
              <a:beve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anchor="ct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92526">
                      <a:lumMod val="90000"/>
                      <a:lumOff val="10000"/>
                    </a:srgbClr>
                  </a:solidFill>
                  <a:effectLst/>
                  <a:uLnTx/>
                  <a:uFillTx/>
                  <a:latin typeface="Calibri"/>
                  <a:ea typeface="+mn-ea"/>
                  <a:cs typeface="Arial" pitchFamily="34" charset="0"/>
                </a:rPr>
                <a:t>Deploy dedicated port group</a:t>
              </a:r>
              <a:br>
                <a:rPr kumimoji="0" lang="en-US" sz="1500" b="0" i="0" u="none" strike="noStrike" kern="1200" cap="none" spc="0" normalizeH="0" baseline="0" noProof="0" dirty="0">
                  <a:ln>
                    <a:noFill/>
                  </a:ln>
                  <a:solidFill>
                    <a:srgbClr val="292526">
                      <a:lumMod val="90000"/>
                      <a:lumOff val="10000"/>
                    </a:srgbClr>
                  </a:solidFill>
                  <a:effectLst/>
                  <a:uLnTx/>
                  <a:uFillTx/>
                  <a:latin typeface="Calibri"/>
                  <a:ea typeface="+mn-ea"/>
                  <a:cs typeface="Arial" pitchFamily="34" charset="0"/>
                </a:rPr>
              </a:br>
              <a:r>
                <a:rPr kumimoji="0" lang="en-US" sz="1500" b="1" i="0" u="none" strike="noStrike" kern="1200" cap="none" spc="0" normalizeH="0" baseline="0" noProof="0" dirty="0">
                  <a:ln>
                    <a:noFill/>
                  </a:ln>
                  <a:solidFill>
                    <a:srgbClr val="A30D1C"/>
                  </a:solidFill>
                  <a:effectLst/>
                  <a:uLnTx/>
                  <a:uFillTx/>
                  <a:latin typeface="Calibri Light"/>
                  <a:ea typeface="+mn-ea"/>
                  <a:cs typeface="Calibri Light"/>
                </a:rPr>
                <a:t>Zerto Cloud Replication Network</a:t>
              </a:r>
            </a:p>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92526">
                      <a:lumMod val="90000"/>
                      <a:lumOff val="10000"/>
                    </a:srgbClr>
                  </a:solidFill>
                  <a:effectLst/>
                  <a:uLnTx/>
                  <a:uFillTx/>
                  <a:latin typeface="Calibri"/>
                  <a:ea typeface="+mn-ea"/>
                  <a:cs typeface="Arial" pitchFamily="34" charset="0"/>
                </a:rPr>
                <a:t> Standard or distributed switch</a:t>
              </a:r>
            </a:p>
          </p:txBody>
        </p:sp>
        <p:cxnSp>
          <p:nvCxnSpPr>
            <p:cNvPr id="278" name="Straight Connector 277"/>
            <p:cNvCxnSpPr/>
            <p:nvPr/>
          </p:nvCxnSpPr>
          <p:spPr>
            <a:xfrm>
              <a:off x="8002252" y="4159832"/>
              <a:ext cx="0" cy="484909"/>
            </a:xfrm>
            <a:prstGeom prst="line">
              <a:avLst/>
            </a:prstGeom>
            <a:ln w="190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82" name="Group 281"/>
          <p:cNvGrpSpPr/>
          <p:nvPr/>
        </p:nvGrpSpPr>
        <p:grpSpPr>
          <a:xfrm>
            <a:off x="1727796" y="5820621"/>
            <a:ext cx="3980348" cy="636784"/>
            <a:chOff x="1229477" y="4083895"/>
            <a:chExt cx="3190711" cy="636784"/>
          </a:xfrm>
        </p:grpSpPr>
        <p:sp>
          <p:nvSpPr>
            <p:cNvPr id="283" name="Rectangular Callout 282"/>
            <p:cNvSpPr/>
            <p:nvPr/>
          </p:nvSpPr>
          <p:spPr bwMode="auto">
            <a:xfrm>
              <a:off x="1236863" y="4083895"/>
              <a:ext cx="3183325" cy="636784"/>
            </a:xfrm>
            <a:prstGeom prst="wedgeRectCallout">
              <a:avLst>
                <a:gd name="adj1" fmla="val 26238"/>
                <a:gd name="adj2" fmla="val 34453"/>
              </a:avLst>
            </a:prstGeom>
            <a:ln>
              <a:noFill/>
              <a:beve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anchor="ct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92526">
                      <a:lumMod val="90000"/>
                      <a:lumOff val="10000"/>
                    </a:srgbClr>
                  </a:solidFill>
                  <a:effectLst/>
                  <a:uLnTx/>
                  <a:uFillTx/>
                  <a:latin typeface="Calibri"/>
                  <a:ea typeface="+mn-ea"/>
                  <a:cs typeface="Arial" pitchFamily="34" charset="0"/>
                </a:rPr>
                <a:t>For DRaaS multi-tenancy, 1 per customer</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A30D1C"/>
                  </a:solidFill>
                  <a:effectLst/>
                  <a:uLnTx/>
                  <a:uFillTx/>
                  <a:latin typeface="Calibri Light"/>
                  <a:ea typeface="+mn-ea"/>
                  <a:cs typeface="Calibri Light"/>
                </a:rPr>
                <a:t>Zerto Cloud Connector (ZCC)</a:t>
              </a:r>
              <a:br>
                <a:rPr kumimoji="0" lang="en-US" sz="1500" b="1" i="0" u="none" strike="noStrike" kern="1200" cap="none" spc="0" normalizeH="0" baseline="0" noProof="0" dirty="0">
                  <a:ln>
                    <a:noFill/>
                  </a:ln>
                  <a:solidFill>
                    <a:srgbClr val="292526">
                      <a:lumMod val="90000"/>
                      <a:lumOff val="10000"/>
                    </a:srgbClr>
                  </a:solidFill>
                  <a:effectLst/>
                  <a:uLnTx/>
                  <a:uFillTx/>
                  <a:latin typeface="Calibri Light"/>
                  <a:ea typeface="+mn-ea"/>
                  <a:cs typeface="Calibri Light"/>
                </a:rPr>
              </a:br>
              <a:r>
                <a:rPr kumimoji="0" lang="en-US" sz="1500" b="0" i="0" u="none" strike="noStrike" kern="1200" cap="none" spc="0" normalizeH="0" baseline="0" noProof="0" dirty="0">
                  <a:ln>
                    <a:noFill/>
                  </a:ln>
                  <a:solidFill>
                    <a:srgbClr val="292526">
                      <a:lumMod val="90000"/>
                      <a:lumOff val="10000"/>
                    </a:srgbClr>
                  </a:solidFill>
                  <a:effectLst/>
                  <a:uLnTx/>
                  <a:uFillTx/>
                  <a:latin typeface="Calibri"/>
                  <a:ea typeface="+mn-ea"/>
                  <a:cs typeface="Arial" pitchFamily="34" charset="0"/>
                </a:rPr>
                <a:t>2 IPs, 1 customer facing 1 replication network</a:t>
              </a:r>
            </a:p>
          </p:txBody>
        </p:sp>
        <p:cxnSp>
          <p:nvCxnSpPr>
            <p:cNvPr id="284" name="Straight Connector 283"/>
            <p:cNvCxnSpPr/>
            <p:nvPr/>
          </p:nvCxnSpPr>
          <p:spPr>
            <a:xfrm>
              <a:off x="1229477" y="4187646"/>
              <a:ext cx="0" cy="484909"/>
            </a:xfrm>
            <a:prstGeom prst="line">
              <a:avLst/>
            </a:prstGeom>
            <a:ln w="1905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pic>
        <p:nvPicPr>
          <p:cNvPr id="296" name="Picture 295"/>
          <p:cNvPicPr>
            <a:picLocks noChangeAspect="1"/>
          </p:cNvPicPr>
          <p:nvPr/>
        </p:nvPicPr>
        <p:blipFill>
          <a:blip r:embed="rId9">
            <a:duotone>
              <a:prstClr val="black"/>
              <a:srgbClr val="212029">
                <a:tint val="45000"/>
                <a:satMod val="400000"/>
              </a:srgbClr>
            </a:duotone>
            <a:lum bright="4000"/>
          </a:blip>
          <a:stretch>
            <a:fillRect/>
          </a:stretch>
        </p:blipFill>
        <p:spPr>
          <a:xfrm>
            <a:off x="3905929" y="3096978"/>
            <a:ext cx="992820" cy="610966"/>
          </a:xfrm>
          <a:prstGeom prst="rect">
            <a:avLst/>
          </a:prstGeom>
        </p:spPr>
      </p:pic>
      <p:sp>
        <p:nvSpPr>
          <p:cNvPr id="297" name="TextBox 296"/>
          <p:cNvSpPr txBox="1"/>
          <p:nvPr/>
        </p:nvSpPr>
        <p:spPr>
          <a:xfrm>
            <a:off x="3941085" y="3440675"/>
            <a:ext cx="1009416" cy="268984"/>
          </a:xfrm>
          <a:prstGeom prst="rect">
            <a:avLst/>
          </a:prstGeom>
          <a:noFill/>
        </p:spPr>
        <p:txBody>
          <a:bodyPr wrap="square" rtlCol="0">
            <a:spAutoFit/>
          </a:bodyPr>
          <a:lstStyle/>
          <a:p>
            <a:pPr marL="0" marR="0" lvl="0" indent="0" algn="ctr" defTabSz="914354"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a:ea typeface="+mn-ea"/>
                <a:cs typeface="Calibri Light"/>
              </a:rPr>
              <a:t>VPN, MPLS</a:t>
            </a:r>
            <a:endParaRPr kumimoji="0" lang="en-GB" sz="1600" b="0" i="0" u="none" strike="noStrike" kern="1200" cap="none" spc="0" normalizeH="0" baseline="0" noProof="0" dirty="0">
              <a:ln>
                <a:noFill/>
              </a:ln>
              <a:solidFill>
                <a:srgbClr val="FFFFFF"/>
              </a:solidFill>
              <a:effectLst/>
              <a:uLnTx/>
              <a:uFillTx/>
              <a:latin typeface="Calibri Light"/>
              <a:ea typeface="+mn-ea"/>
              <a:cs typeface="Calibri Light"/>
            </a:endParaRPr>
          </a:p>
        </p:txBody>
      </p:sp>
      <p:cxnSp>
        <p:nvCxnSpPr>
          <p:cNvPr id="281" name="Elbow Connector 280"/>
          <p:cNvCxnSpPr>
            <a:stCxn id="283" idx="1"/>
            <a:endCxn id="296" idx="2"/>
          </p:cNvCxnSpPr>
          <p:nvPr/>
        </p:nvCxnSpPr>
        <p:spPr>
          <a:xfrm rot="10800000" flipH="1">
            <a:off x="1737009" y="3707945"/>
            <a:ext cx="2665329" cy="2431069"/>
          </a:xfrm>
          <a:prstGeom prst="bentConnector4">
            <a:avLst>
              <a:gd name="adj1" fmla="val -8577"/>
              <a:gd name="adj2" fmla="val 97452"/>
            </a:avLst>
          </a:prstGeom>
          <a:ln w="19050" cmpd="sng">
            <a:solidFill>
              <a:schemeClr val="bg1">
                <a:lumMod val="65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187" name="Elbow Connector 186"/>
          <p:cNvCxnSpPr>
            <a:stCxn id="5" idx="3"/>
            <a:endCxn id="175" idx="1"/>
          </p:cNvCxnSpPr>
          <p:nvPr/>
        </p:nvCxnSpPr>
        <p:spPr>
          <a:xfrm>
            <a:off x="3755578" y="2765699"/>
            <a:ext cx="1598479" cy="516031"/>
          </a:xfrm>
          <a:prstGeom prst="bentConnector3">
            <a:avLst>
              <a:gd name="adj1" fmla="val 50000"/>
            </a:avLst>
          </a:prstGeom>
          <a:ln w="34925">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50" idx="3"/>
            <a:endCxn id="178" idx="1"/>
          </p:cNvCxnSpPr>
          <p:nvPr/>
        </p:nvCxnSpPr>
        <p:spPr>
          <a:xfrm flipV="1">
            <a:off x="3755578" y="3745728"/>
            <a:ext cx="1598479" cy="1118289"/>
          </a:xfrm>
          <a:prstGeom prst="bentConnector3">
            <a:avLst>
              <a:gd name="adj1" fmla="val 50000"/>
            </a:avLst>
          </a:prstGeom>
          <a:ln w="34925">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05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wipe(right)">
                                      <p:cBhvr>
                                        <p:cTn id="7" dur="500"/>
                                        <p:tgtEl>
                                          <p:spTgt spid="26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62"/>
                                        </p:tgtEl>
                                        <p:attrNameLst>
                                          <p:attrName>style.visibility</p:attrName>
                                        </p:attrNameLst>
                                      </p:cBhvr>
                                      <p:to>
                                        <p:strVal val="visible"/>
                                      </p:to>
                                    </p:set>
                                    <p:animEffect transition="in" filter="wipe(up)">
                                      <p:cBhvr>
                                        <p:cTn id="11" dur="1000"/>
                                        <p:tgtEl>
                                          <p:spTgt spid="262"/>
                                        </p:tgtEl>
                                      </p:cBhvr>
                                    </p:animEffect>
                                  </p:childTnLst>
                                </p:cTn>
                              </p:par>
                            </p:childTnLst>
                          </p:cTn>
                        </p:par>
                        <p:par>
                          <p:cTn id="12" fill="hold">
                            <p:stCondLst>
                              <p:cond delay="1500"/>
                            </p:stCondLst>
                            <p:childTnLst>
                              <p:par>
                                <p:cTn id="13" presetID="22" presetClass="entr" presetSubtype="2"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right)">
                                      <p:cBhvr>
                                        <p:cTn id="15" dur="2000"/>
                                        <p:tgtEl>
                                          <p:spTgt spid="46"/>
                                        </p:tgtEl>
                                      </p:cBhvr>
                                    </p:animEffect>
                                  </p:childTnLst>
                                </p:cTn>
                              </p:par>
                              <p:par>
                                <p:cTn id="16" presetID="22" presetClass="entr" presetSubtype="2"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wipe(right)">
                                      <p:cBhvr>
                                        <p:cTn id="18" dur="2000"/>
                                        <p:tgtEl>
                                          <p:spTgt spid="75"/>
                                        </p:tgtEl>
                                      </p:cBhvr>
                                    </p:animEffect>
                                  </p:childTnLst>
                                </p:cTn>
                              </p:par>
                            </p:childTnLst>
                          </p:cTn>
                        </p:par>
                        <p:par>
                          <p:cTn id="19" fill="hold">
                            <p:stCondLst>
                              <p:cond delay="3500"/>
                            </p:stCondLst>
                            <p:childTnLst>
                              <p:par>
                                <p:cTn id="20" presetID="1"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par>
                          <p:cTn id="25" fill="hold">
                            <p:stCondLst>
                              <p:cond delay="3500"/>
                            </p:stCondLst>
                            <p:childTnLst>
                              <p:par>
                                <p:cTn id="26" presetID="42" presetClass="path" presetSubtype="0" accel="50000" decel="50000" fill="hold" nodeType="afterEffect">
                                  <p:stCondLst>
                                    <p:cond delay="0"/>
                                  </p:stCondLst>
                                  <p:childTnLst>
                                    <p:animMotion origin="layout" path="M 0.06381 -0.075 L -3.54167E-6 1.11111E-6 " pathEditMode="relative" rAng="0" ptsTypes="AA">
                                      <p:cBhvr>
                                        <p:cTn id="27" dur="2000" fill="hold"/>
                                        <p:tgtEl>
                                          <p:spTgt spid="21"/>
                                        </p:tgtEl>
                                        <p:attrNameLst>
                                          <p:attrName>ppt_x</p:attrName>
                                          <p:attrName>ppt_y</p:attrName>
                                        </p:attrNameLst>
                                      </p:cBhvr>
                                      <p:rCtr x="-3190" y="3750"/>
                                    </p:animMotion>
                                  </p:childTnLst>
                                </p:cTn>
                              </p:par>
                              <p:par>
                                <p:cTn id="28" presetID="42" presetClass="path" presetSubtype="0" accel="50000" decel="50000" fill="hold" nodeType="withEffect">
                                  <p:stCondLst>
                                    <p:cond delay="0"/>
                                  </p:stCondLst>
                                  <p:childTnLst>
                                    <p:animMotion origin="layout" path="M -0.01432 -0.075 L -1.25E-6 1.11111E-6 " pathEditMode="relative" rAng="0" ptsTypes="AA">
                                      <p:cBhvr>
                                        <p:cTn id="29" dur="2000" fill="hold"/>
                                        <p:tgtEl>
                                          <p:spTgt spid="33"/>
                                        </p:tgtEl>
                                        <p:attrNameLst>
                                          <p:attrName>ppt_x</p:attrName>
                                          <p:attrName>ppt_y</p:attrName>
                                        </p:attrNameLst>
                                      </p:cBhvr>
                                      <p:rCtr x="716" y="3750"/>
                                    </p:animMotion>
                                  </p:childTnLst>
                                </p:cTn>
                              </p:par>
                              <p:par>
                                <p:cTn id="30" presetID="1" presetClass="entr" presetSubtype="0" fill="hold" nodeType="withEffect">
                                  <p:stCondLst>
                                    <p:cond delay="0"/>
                                  </p:stCondLst>
                                  <p:childTnLst>
                                    <p:set>
                                      <p:cBhvr>
                                        <p:cTn id="31" dur="1" fill="hold">
                                          <p:stCondLst>
                                            <p:cond delay="0"/>
                                          </p:stCondLst>
                                        </p:cTn>
                                        <p:tgtEl>
                                          <p:spTgt spid="6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childTnLst>
                                </p:cTn>
                              </p:par>
                              <p:par>
                                <p:cTn id="34" presetID="42" presetClass="path" presetSubtype="0" accel="50000" decel="50000" fill="hold" nodeType="withEffect">
                                  <p:stCondLst>
                                    <p:cond delay="0"/>
                                  </p:stCondLst>
                                  <p:childTnLst>
                                    <p:animMotion origin="layout" path="M 0.06381 -0.075 L -3.54167E-6 7.40741E-7 " pathEditMode="relative" rAng="0" ptsTypes="AA">
                                      <p:cBhvr>
                                        <p:cTn id="35" dur="2000" fill="hold"/>
                                        <p:tgtEl>
                                          <p:spTgt spid="60"/>
                                        </p:tgtEl>
                                        <p:attrNameLst>
                                          <p:attrName>ppt_x</p:attrName>
                                          <p:attrName>ppt_y</p:attrName>
                                        </p:attrNameLst>
                                      </p:cBhvr>
                                      <p:rCtr x="-3190" y="3750"/>
                                    </p:animMotion>
                                  </p:childTnLst>
                                </p:cTn>
                              </p:par>
                              <p:par>
                                <p:cTn id="36" presetID="42" presetClass="path" presetSubtype="0" accel="50000" decel="50000" fill="hold" nodeType="withEffect">
                                  <p:stCondLst>
                                    <p:cond delay="0"/>
                                  </p:stCondLst>
                                  <p:childTnLst>
                                    <p:animMotion origin="layout" path="M -0.01432 -0.075 L -1.25E-6 7.40741E-7 " pathEditMode="relative" rAng="0" ptsTypes="AA">
                                      <p:cBhvr>
                                        <p:cTn id="37" dur="2000" fill="hold"/>
                                        <p:tgtEl>
                                          <p:spTgt spid="66"/>
                                        </p:tgtEl>
                                        <p:attrNameLst>
                                          <p:attrName>ppt_x</p:attrName>
                                          <p:attrName>ppt_y</p:attrName>
                                        </p:attrNameLst>
                                      </p:cBhvr>
                                      <p:rCtr x="716" y="3750"/>
                                    </p:animMotion>
                                  </p:childTnLst>
                                </p:cTn>
                              </p:par>
                            </p:childTnLst>
                          </p:cTn>
                        </p:par>
                        <p:par>
                          <p:cTn id="38" fill="hold">
                            <p:stCondLst>
                              <p:cond delay="5500"/>
                            </p:stCondLst>
                            <p:childTnLst>
                              <p:par>
                                <p:cTn id="39" presetID="22" presetClass="entr" presetSubtype="2" fill="hold" nodeType="afterEffect">
                                  <p:stCondLst>
                                    <p:cond delay="0"/>
                                  </p:stCondLst>
                                  <p:childTnLst>
                                    <p:set>
                                      <p:cBhvr>
                                        <p:cTn id="40" dur="1" fill="hold">
                                          <p:stCondLst>
                                            <p:cond delay="0"/>
                                          </p:stCondLst>
                                        </p:cTn>
                                        <p:tgtEl>
                                          <p:spTgt spid="122"/>
                                        </p:tgtEl>
                                        <p:attrNameLst>
                                          <p:attrName>style.visibility</p:attrName>
                                        </p:attrNameLst>
                                      </p:cBhvr>
                                      <p:to>
                                        <p:strVal val="visible"/>
                                      </p:to>
                                    </p:set>
                                    <p:animEffect transition="in" filter="wipe(right)">
                                      <p:cBhvr>
                                        <p:cTn id="41" dur="2000"/>
                                        <p:tgtEl>
                                          <p:spTgt spid="122"/>
                                        </p:tgtEl>
                                      </p:cBhvr>
                                    </p:animEffect>
                                  </p:childTnLst>
                                </p:cTn>
                              </p:par>
                              <p:par>
                                <p:cTn id="42" presetID="22" presetClass="entr" presetSubtype="8" fill="hold" nodeType="withEffect">
                                  <p:stCondLst>
                                    <p:cond delay="0"/>
                                  </p:stCondLst>
                                  <p:childTnLst>
                                    <p:set>
                                      <p:cBhvr>
                                        <p:cTn id="43" dur="1" fill="hold">
                                          <p:stCondLst>
                                            <p:cond delay="0"/>
                                          </p:stCondLst>
                                        </p:cTn>
                                        <p:tgtEl>
                                          <p:spTgt spid="181"/>
                                        </p:tgtEl>
                                        <p:attrNameLst>
                                          <p:attrName>style.visibility</p:attrName>
                                        </p:attrNameLst>
                                      </p:cBhvr>
                                      <p:to>
                                        <p:strVal val="visible"/>
                                      </p:to>
                                    </p:set>
                                    <p:animEffect transition="in" filter="wipe(left)">
                                      <p:cBhvr>
                                        <p:cTn id="44" dur="2000"/>
                                        <p:tgtEl>
                                          <p:spTgt spid="181"/>
                                        </p:tgtEl>
                                      </p:cBhvr>
                                    </p:animEffect>
                                  </p:childTnLst>
                                </p:cTn>
                              </p:par>
                            </p:childTnLst>
                          </p:cTn>
                        </p:par>
                        <p:par>
                          <p:cTn id="45" fill="hold">
                            <p:stCondLst>
                              <p:cond delay="7500"/>
                            </p:stCondLst>
                            <p:childTnLst>
                              <p:par>
                                <p:cTn id="46" presetID="22" presetClass="entr" presetSubtype="8" fill="hold" nodeType="afterEffect">
                                  <p:stCondLst>
                                    <p:cond delay="0"/>
                                  </p:stCondLst>
                                  <p:childTnLst>
                                    <p:set>
                                      <p:cBhvr>
                                        <p:cTn id="47" dur="1" fill="hold">
                                          <p:stCondLst>
                                            <p:cond delay="0"/>
                                          </p:stCondLst>
                                        </p:cTn>
                                        <p:tgtEl>
                                          <p:spTgt spid="169"/>
                                        </p:tgtEl>
                                        <p:attrNameLst>
                                          <p:attrName>style.visibility</p:attrName>
                                        </p:attrNameLst>
                                      </p:cBhvr>
                                      <p:to>
                                        <p:strVal val="visible"/>
                                      </p:to>
                                    </p:set>
                                    <p:animEffect transition="in" filter="wipe(left)">
                                      <p:cBhvr>
                                        <p:cTn id="48" dur="500"/>
                                        <p:tgtEl>
                                          <p:spTgt spid="169"/>
                                        </p:tgtEl>
                                      </p:cBhvr>
                                    </p:animEffect>
                                  </p:childTnLst>
                                </p:cTn>
                              </p:par>
                              <p:par>
                                <p:cTn id="49" presetID="22" presetClass="entr" presetSubtype="8" fill="hold" nodeType="withEffect">
                                  <p:stCondLst>
                                    <p:cond delay="0"/>
                                  </p:stCondLst>
                                  <p:childTnLst>
                                    <p:set>
                                      <p:cBhvr>
                                        <p:cTn id="50" dur="1" fill="hold">
                                          <p:stCondLst>
                                            <p:cond delay="0"/>
                                          </p:stCondLst>
                                        </p:cTn>
                                        <p:tgtEl>
                                          <p:spTgt spid="185"/>
                                        </p:tgtEl>
                                        <p:attrNameLst>
                                          <p:attrName>style.visibility</p:attrName>
                                        </p:attrNameLst>
                                      </p:cBhvr>
                                      <p:to>
                                        <p:strVal val="visible"/>
                                      </p:to>
                                    </p:set>
                                    <p:animEffect transition="in" filter="wipe(left)">
                                      <p:cBhvr>
                                        <p:cTn id="51" dur="500"/>
                                        <p:tgtEl>
                                          <p:spTgt spid="185"/>
                                        </p:tgtEl>
                                      </p:cBhvr>
                                    </p:animEffect>
                                  </p:childTnLst>
                                </p:cTn>
                              </p:par>
                            </p:childTnLst>
                          </p:cTn>
                        </p:par>
                        <p:par>
                          <p:cTn id="52" fill="hold">
                            <p:stCondLst>
                              <p:cond delay="8000"/>
                            </p:stCondLst>
                            <p:childTnLst>
                              <p:par>
                                <p:cTn id="53" presetID="1" presetClass="entr" presetSubtype="0" fill="hold" nodeType="afterEffect">
                                  <p:stCondLst>
                                    <p:cond delay="0"/>
                                  </p:stCondLst>
                                  <p:childTnLst>
                                    <p:set>
                                      <p:cBhvr>
                                        <p:cTn id="54" dur="1" fill="hold">
                                          <p:stCondLst>
                                            <p:cond delay="0"/>
                                          </p:stCondLst>
                                        </p:cTn>
                                        <p:tgtEl>
                                          <p:spTgt spid="142"/>
                                        </p:tgtEl>
                                        <p:attrNameLst>
                                          <p:attrName>style.visibility</p:attrName>
                                        </p:attrNameLst>
                                      </p:cBhvr>
                                      <p:to>
                                        <p:strVal val="visible"/>
                                      </p:to>
                                    </p:set>
                                  </p:childTnLst>
                                </p:cTn>
                              </p:par>
                            </p:childTnLst>
                          </p:cTn>
                        </p:par>
                        <p:par>
                          <p:cTn id="55" fill="hold">
                            <p:stCondLst>
                              <p:cond delay="8000"/>
                            </p:stCondLst>
                            <p:childTnLst>
                              <p:par>
                                <p:cTn id="56" presetID="1" presetClass="entr" presetSubtype="0" fill="hold" nodeType="afterEffect">
                                  <p:stCondLst>
                                    <p:cond delay="0"/>
                                  </p:stCondLst>
                                  <p:childTnLst>
                                    <p:set>
                                      <p:cBhvr>
                                        <p:cTn id="57" dur="1" fill="hold">
                                          <p:stCondLst>
                                            <p:cond delay="0"/>
                                          </p:stCondLst>
                                        </p:cTn>
                                        <p:tgtEl>
                                          <p:spTgt spid="154"/>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97"/>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09"/>
                                        </p:tgtEl>
                                        <p:attrNameLst>
                                          <p:attrName>style.visibility</p:attrName>
                                        </p:attrNameLst>
                                      </p:cBhvr>
                                      <p:to>
                                        <p:strVal val="visible"/>
                                      </p:to>
                                    </p:set>
                                  </p:childTnLst>
                                </p:cTn>
                              </p:par>
                              <p:par>
                                <p:cTn id="62" presetID="42" presetClass="path" presetSubtype="0" accel="50000" decel="50000" fill="hold" nodeType="withEffect">
                                  <p:stCondLst>
                                    <p:cond delay="0"/>
                                  </p:stCondLst>
                                  <p:childTnLst>
                                    <p:animMotion origin="layout" path="M 0.06016 -0.19861 L -1.875E-6 -7.40741E-7 " pathEditMode="relative" rAng="0" ptsTypes="AA">
                                      <p:cBhvr>
                                        <p:cTn id="63" dur="2000" fill="hold"/>
                                        <p:tgtEl>
                                          <p:spTgt spid="97"/>
                                        </p:tgtEl>
                                        <p:attrNameLst>
                                          <p:attrName>ppt_x</p:attrName>
                                          <p:attrName>ppt_y</p:attrName>
                                        </p:attrNameLst>
                                      </p:cBhvr>
                                      <p:rCtr x="-3008" y="9931"/>
                                    </p:animMotion>
                                  </p:childTnLst>
                                </p:cTn>
                              </p:par>
                              <p:par>
                                <p:cTn id="64" presetID="42" presetClass="path" presetSubtype="0" accel="50000" decel="50000" fill="hold" nodeType="withEffect">
                                  <p:stCondLst>
                                    <p:cond delay="0"/>
                                  </p:stCondLst>
                                  <p:childTnLst>
                                    <p:animMotion origin="layout" path="M -0.0194 -0.19861 L 8.33333E-7 -7.40741E-7 " pathEditMode="relative" rAng="0" ptsTypes="AA">
                                      <p:cBhvr>
                                        <p:cTn id="65" dur="2000" fill="hold"/>
                                        <p:tgtEl>
                                          <p:spTgt spid="109"/>
                                        </p:tgtEl>
                                        <p:attrNameLst>
                                          <p:attrName>ppt_x</p:attrName>
                                          <p:attrName>ppt_y</p:attrName>
                                        </p:attrNameLst>
                                      </p:cBhvr>
                                      <p:rCtr x="964" y="9931"/>
                                    </p:animMotion>
                                  </p:childTnLst>
                                </p:cTn>
                              </p:par>
                              <p:par>
                                <p:cTn id="66" presetID="42" presetClass="path" presetSubtype="0" accel="50000" decel="50000" fill="hold" nodeType="withEffect">
                                  <p:stCondLst>
                                    <p:cond delay="0"/>
                                  </p:stCondLst>
                                  <p:childTnLst>
                                    <p:animMotion origin="layout" path="M -0.00599 -0.19977 L 8.33333E-7 -7.40741E-7 " pathEditMode="relative" rAng="0" ptsTypes="AA">
                                      <p:cBhvr>
                                        <p:cTn id="67" dur="2000" fill="hold"/>
                                        <p:tgtEl>
                                          <p:spTgt spid="142"/>
                                        </p:tgtEl>
                                        <p:attrNameLst>
                                          <p:attrName>ppt_x</p:attrName>
                                          <p:attrName>ppt_y</p:attrName>
                                        </p:attrNameLst>
                                      </p:cBhvr>
                                      <p:rCtr x="299" y="9977"/>
                                    </p:animMotion>
                                  </p:childTnLst>
                                </p:cTn>
                              </p:par>
                              <p:par>
                                <p:cTn id="68" presetID="42" presetClass="path" presetSubtype="0" accel="50000" decel="50000" fill="hold" nodeType="withEffect">
                                  <p:stCondLst>
                                    <p:cond delay="0"/>
                                  </p:stCondLst>
                                  <p:childTnLst>
                                    <p:animMotion origin="layout" path="M -0.08373 -0.19977 L 3.33333E-6 -7.40741E-7 " pathEditMode="relative" rAng="0" ptsTypes="AA">
                                      <p:cBhvr>
                                        <p:cTn id="69" dur="2000" fill="hold"/>
                                        <p:tgtEl>
                                          <p:spTgt spid="154"/>
                                        </p:tgtEl>
                                        <p:attrNameLst>
                                          <p:attrName>ppt_x</p:attrName>
                                          <p:attrName>ppt_y</p:attrName>
                                        </p:attrNameLst>
                                      </p:cBhvr>
                                      <p:rCtr x="4180" y="9977"/>
                                    </p:animMotion>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69"/>
                                        </p:tgtEl>
                                        <p:attrNameLst>
                                          <p:attrName>style.visibility</p:attrName>
                                        </p:attrNameLst>
                                      </p:cBhvr>
                                      <p:to>
                                        <p:strVal val="visible"/>
                                      </p:to>
                                    </p:set>
                                    <p:animEffect transition="in" filter="wipe(left)">
                                      <p:cBhvr>
                                        <p:cTn id="74" dur="500"/>
                                        <p:tgtEl>
                                          <p:spTgt spid="269"/>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272"/>
                                        </p:tgtEl>
                                        <p:attrNameLst>
                                          <p:attrName>style.visibility</p:attrName>
                                        </p:attrNameLst>
                                      </p:cBhvr>
                                      <p:to>
                                        <p:strVal val="visible"/>
                                      </p:to>
                                    </p:set>
                                    <p:animEffect transition="in" filter="wipe(up)">
                                      <p:cBhvr>
                                        <p:cTn id="78" dur="1000"/>
                                        <p:tgtEl>
                                          <p:spTgt spid="272"/>
                                        </p:tgtEl>
                                      </p:cBhvr>
                                    </p:animEffect>
                                  </p:childTnLst>
                                </p:cTn>
                              </p:par>
                            </p:childTnLst>
                          </p:cTn>
                        </p:par>
                        <p:par>
                          <p:cTn id="79" fill="hold">
                            <p:stCondLst>
                              <p:cond delay="1500"/>
                            </p:stCondLst>
                            <p:childTnLst>
                              <p:par>
                                <p:cTn id="80" presetID="16" presetClass="entr" presetSubtype="37" fill="hold" grpId="0" nodeType="afterEffect">
                                  <p:stCondLst>
                                    <p:cond delay="0"/>
                                  </p:stCondLst>
                                  <p:childTnLst>
                                    <p:set>
                                      <p:cBhvr>
                                        <p:cTn id="81" dur="1" fill="hold">
                                          <p:stCondLst>
                                            <p:cond delay="0"/>
                                          </p:stCondLst>
                                        </p:cTn>
                                        <p:tgtEl>
                                          <p:spTgt spid="168"/>
                                        </p:tgtEl>
                                        <p:attrNameLst>
                                          <p:attrName>style.visibility</p:attrName>
                                        </p:attrNameLst>
                                      </p:cBhvr>
                                      <p:to>
                                        <p:strVal val="visible"/>
                                      </p:to>
                                    </p:set>
                                    <p:animEffect transition="in" filter="barn(outVertical)">
                                      <p:cBhvr>
                                        <p:cTn id="82" dur="500"/>
                                        <p:tgtEl>
                                          <p:spTgt spid="168"/>
                                        </p:tgtEl>
                                      </p:cBhvr>
                                    </p:animEffect>
                                  </p:childTnLst>
                                </p:cTn>
                              </p:par>
                              <p:par>
                                <p:cTn id="83" presetID="16" presetClass="entr" presetSubtype="37" fill="hold" nodeType="with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barn(outVertical)">
                                      <p:cBhvr>
                                        <p:cTn id="85" dur="500"/>
                                        <p:tgtEl>
                                          <p:spTgt spid="224"/>
                                        </p:tgtEl>
                                      </p:cBhvr>
                                    </p:animEffect>
                                  </p:childTnLst>
                                </p:cTn>
                              </p:par>
                              <p:par>
                                <p:cTn id="86" presetID="16" presetClass="entr" presetSubtype="37" fill="hold" nodeType="withEffect">
                                  <p:stCondLst>
                                    <p:cond delay="0"/>
                                  </p:stCondLst>
                                  <p:childTnLst>
                                    <p:set>
                                      <p:cBhvr>
                                        <p:cTn id="87" dur="1" fill="hold">
                                          <p:stCondLst>
                                            <p:cond delay="0"/>
                                          </p:stCondLst>
                                        </p:cTn>
                                        <p:tgtEl>
                                          <p:spTgt spid="227"/>
                                        </p:tgtEl>
                                        <p:attrNameLst>
                                          <p:attrName>style.visibility</p:attrName>
                                        </p:attrNameLst>
                                      </p:cBhvr>
                                      <p:to>
                                        <p:strVal val="visible"/>
                                      </p:to>
                                    </p:set>
                                    <p:animEffect transition="in" filter="barn(outVertical)">
                                      <p:cBhvr>
                                        <p:cTn id="88" dur="500"/>
                                        <p:tgtEl>
                                          <p:spTgt spid="22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76"/>
                                        </p:tgtEl>
                                        <p:attrNameLst>
                                          <p:attrName>style.visibility</p:attrName>
                                        </p:attrNameLst>
                                      </p:cBhvr>
                                      <p:to>
                                        <p:strVal val="visible"/>
                                      </p:to>
                                    </p:set>
                                    <p:animEffect transition="in" filter="wipe(left)">
                                      <p:cBhvr>
                                        <p:cTn id="93" dur="500"/>
                                        <p:tgtEl>
                                          <p:spTgt spid="276"/>
                                        </p:tgtEl>
                                      </p:cBhvr>
                                    </p:animEffect>
                                  </p:childTnLst>
                                </p:cTn>
                              </p:par>
                            </p:childTnLst>
                          </p:cTn>
                        </p:par>
                        <p:par>
                          <p:cTn id="94" fill="hold">
                            <p:stCondLst>
                              <p:cond delay="500"/>
                            </p:stCondLst>
                            <p:childTnLst>
                              <p:par>
                                <p:cTn id="95" presetID="22" presetClass="entr" presetSubtype="4" fill="hold" nodeType="afterEffect">
                                  <p:stCondLst>
                                    <p:cond delay="0"/>
                                  </p:stCondLst>
                                  <p:childTnLst>
                                    <p:set>
                                      <p:cBhvr>
                                        <p:cTn id="96" dur="1" fill="hold">
                                          <p:stCondLst>
                                            <p:cond delay="0"/>
                                          </p:stCondLst>
                                        </p:cTn>
                                        <p:tgtEl>
                                          <p:spTgt spid="275"/>
                                        </p:tgtEl>
                                        <p:attrNameLst>
                                          <p:attrName>style.visibility</p:attrName>
                                        </p:attrNameLst>
                                      </p:cBhvr>
                                      <p:to>
                                        <p:strVal val="visible"/>
                                      </p:to>
                                    </p:set>
                                    <p:animEffect transition="in" filter="wipe(down)">
                                      <p:cBhvr>
                                        <p:cTn id="97" dur="1000"/>
                                        <p:tgtEl>
                                          <p:spTgt spid="275"/>
                                        </p:tgtEl>
                                      </p:cBhvr>
                                    </p:animEffect>
                                  </p:childTnLst>
                                </p:cTn>
                              </p:par>
                            </p:childTnLst>
                          </p:cTn>
                        </p:par>
                        <p:par>
                          <p:cTn id="98" fill="hold">
                            <p:stCondLst>
                              <p:cond delay="1500"/>
                            </p:stCondLst>
                            <p:childTnLst>
                              <p:par>
                                <p:cTn id="99" presetID="22" presetClass="entr" presetSubtype="8" fill="hold" nodeType="afterEffect">
                                  <p:stCondLst>
                                    <p:cond delay="0"/>
                                  </p:stCondLst>
                                  <p:childTnLst>
                                    <p:set>
                                      <p:cBhvr>
                                        <p:cTn id="100" dur="1" fill="hold">
                                          <p:stCondLst>
                                            <p:cond delay="0"/>
                                          </p:stCondLst>
                                        </p:cTn>
                                        <p:tgtEl>
                                          <p:spTgt spid="204"/>
                                        </p:tgtEl>
                                        <p:attrNameLst>
                                          <p:attrName>style.visibility</p:attrName>
                                        </p:attrNameLst>
                                      </p:cBhvr>
                                      <p:to>
                                        <p:strVal val="visible"/>
                                      </p:to>
                                    </p:set>
                                    <p:animEffect transition="in" filter="wipe(left)">
                                      <p:cBhvr>
                                        <p:cTn id="101" dur="500"/>
                                        <p:tgtEl>
                                          <p:spTgt spid="204"/>
                                        </p:tgtEl>
                                      </p:cBhvr>
                                    </p:animEffect>
                                  </p:childTnLst>
                                </p:cTn>
                              </p:par>
                            </p:childTnLst>
                          </p:cTn>
                        </p:par>
                        <p:par>
                          <p:cTn id="102" fill="hold">
                            <p:stCondLst>
                              <p:cond delay="2000"/>
                            </p:stCondLst>
                            <p:childTnLst>
                              <p:par>
                                <p:cTn id="103" presetID="22" presetClass="entr" presetSubtype="8" fill="hold" nodeType="afterEffect">
                                  <p:stCondLst>
                                    <p:cond delay="0"/>
                                  </p:stCondLst>
                                  <p:childTnLst>
                                    <p:set>
                                      <p:cBhvr>
                                        <p:cTn id="104" dur="1" fill="hold">
                                          <p:stCondLst>
                                            <p:cond delay="0"/>
                                          </p:stCondLst>
                                        </p:cTn>
                                        <p:tgtEl>
                                          <p:spTgt spid="211"/>
                                        </p:tgtEl>
                                        <p:attrNameLst>
                                          <p:attrName>style.visibility</p:attrName>
                                        </p:attrNameLst>
                                      </p:cBhvr>
                                      <p:to>
                                        <p:strVal val="visible"/>
                                      </p:to>
                                    </p:set>
                                    <p:animEffect transition="in" filter="wipe(left)">
                                      <p:cBhvr>
                                        <p:cTn id="105" dur="500"/>
                                        <p:tgtEl>
                                          <p:spTgt spid="211"/>
                                        </p:tgtEl>
                                      </p:cBhvr>
                                    </p:animEffect>
                                  </p:childTnLst>
                                </p:cTn>
                              </p:par>
                            </p:childTnLst>
                          </p:cTn>
                        </p:par>
                        <p:par>
                          <p:cTn id="106" fill="hold">
                            <p:stCondLst>
                              <p:cond delay="2500"/>
                            </p:stCondLst>
                            <p:childTnLst>
                              <p:par>
                                <p:cTn id="107" presetID="22" presetClass="entr" presetSubtype="8" fill="hold" nodeType="afterEffect">
                                  <p:stCondLst>
                                    <p:cond delay="0"/>
                                  </p:stCondLst>
                                  <p:childTnLst>
                                    <p:set>
                                      <p:cBhvr>
                                        <p:cTn id="108" dur="1" fill="hold">
                                          <p:stCondLst>
                                            <p:cond delay="0"/>
                                          </p:stCondLst>
                                        </p:cTn>
                                        <p:tgtEl>
                                          <p:spTgt spid="257"/>
                                        </p:tgtEl>
                                        <p:attrNameLst>
                                          <p:attrName>style.visibility</p:attrName>
                                        </p:attrNameLst>
                                      </p:cBhvr>
                                      <p:to>
                                        <p:strVal val="visible"/>
                                      </p:to>
                                    </p:set>
                                    <p:animEffect transition="in" filter="wipe(left)">
                                      <p:cBhvr>
                                        <p:cTn id="109" dur="500"/>
                                        <p:tgtEl>
                                          <p:spTgt spid="257"/>
                                        </p:tgtEl>
                                      </p:cBhvr>
                                    </p:animEffect>
                                  </p:childTnLst>
                                </p:cTn>
                              </p:par>
                            </p:childTnLst>
                          </p:cTn>
                        </p:par>
                        <p:par>
                          <p:cTn id="110" fill="hold">
                            <p:stCondLst>
                              <p:cond delay="3000"/>
                            </p:stCondLst>
                            <p:childTnLst>
                              <p:par>
                                <p:cTn id="111" presetID="22" presetClass="entr" presetSubtype="8" fill="hold" nodeType="afterEffect">
                                  <p:stCondLst>
                                    <p:cond delay="0"/>
                                  </p:stCondLst>
                                  <p:childTnLst>
                                    <p:set>
                                      <p:cBhvr>
                                        <p:cTn id="112" dur="1" fill="hold">
                                          <p:stCondLst>
                                            <p:cond delay="0"/>
                                          </p:stCondLst>
                                        </p:cTn>
                                        <p:tgtEl>
                                          <p:spTgt spid="200"/>
                                        </p:tgtEl>
                                        <p:attrNameLst>
                                          <p:attrName>style.visibility</p:attrName>
                                        </p:attrNameLst>
                                      </p:cBhvr>
                                      <p:to>
                                        <p:strVal val="visible"/>
                                      </p:to>
                                    </p:set>
                                    <p:animEffect transition="in" filter="wipe(left)">
                                      <p:cBhvr>
                                        <p:cTn id="113" dur="500"/>
                                        <p:tgtEl>
                                          <p:spTgt spid="200"/>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2" fill="hold" nodeType="clickEffect">
                                  <p:stCondLst>
                                    <p:cond delay="0"/>
                                  </p:stCondLst>
                                  <p:childTnLst>
                                    <p:set>
                                      <p:cBhvr>
                                        <p:cTn id="117" dur="1" fill="hold">
                                          <p:stCondLst>
                                            <p:cond delay="0"/>
                                          </p:stCondLst>
                                        </p:cTn>
                                        <p:tgtEl>
                                          <p:spTgt spid="282"/>
                                        </p:tgtEl>
                                        <p:attrNameLst>
                                          <p:attrName>style.visibility</p:attrName>
                                        </p:attrNameLst>
                                      </p:cBhvr>
                                      <p:to>
                                        <p:strVal val="visible"/>
                                      </p:to>
                                    </p:set>
                                    <p:animEffect transition="in" filter="wipe(right)">
                                      <p:cBhvr>
                                        <p:cTn id="118" dur="500"/>
                                        <p:tgtEl>
                                          <p:spTgt spid="282"/>
                                        </p:tgtEl>
                                      </p:cBhvr>
                                    </p:animEffect>
                                  </p:childTnLst>
                                </p:cTn>
                              </p:par>
                            </p:childTnLst>
                          </p:cTn>
                        </p:par>
                        <p:par>
                          <p:cTn id="119" fill="hold">
                            <p:stCondLst>
                              <p:cond delay="500"/>
                            </p:stCondLst>
                            <p:childTnLst>
                              <p:par>
                                <p:cTn id="120" presetID="22" presetClass="entr" presetSubtype="4" fill="hold" nodeType="afterEffect">
                                  <p:stCondLst>
                                    <p:cond delay="0"/>
                                  </p:stCondLst>
                                  <p:childTnLst>
                                    <p:set>
                                      <p:cBhvr>
                                        <p:cTn id="121" dur="1" fill="hold">
                                          <p:stCondLst>
                                            <p:cond delay="0"/>
                                          </p:stCondLst>
                                        </p:cTn>
                                        <p:tgtEl>
                                          <p:spTgt spid="281"/>
                                        </p:tgtEl>
                                        <p:attrNameLst>
                                          <p:attrName>style.visibility</p:attrName>
                                        </p:attrNameLst>
                                      </p:cBhvr>
                                      <p:to>
                                        <p:strVal val="visible"/>
                                      </p:to>
                                    </p:set>
                                    <p:animEffect transition="in" filter="wipe(down)">
                                      <p:cBhvr>
                                        <p:cTn id="122" dur="1000"/>
                                        <p:tgtEl>
                                          <p:spTgt spid="281"/>
                                        </p:tgtEl>
                                      </p:cBhvr>
                                    </p:animEffect>
                                  </p:childTnLst>
                                </p:cTn>
                              </p:par>
                            </p:childTnLst>
                          </p:cTn>
                        </p:par>
                        <p:par>
                          <p:cTn id="123" fill="hold">
                            <p:stCondLst>
                              <p:cond delay="1500"/>
                            </p:stCondLst>
                            <p:childTnLst>
                              <p:par>
                                <p:cTn id="124" presetID="1" presetClass="entr" presetSubtype="0" fill="hold" nodeType="afterEffect">
                                  <p:stCondLst>
                                    <p:cond delay="0"/>
                                  </p:stCondLst>
                                  <p:childTnLst>
                                    <p:set>
                                      <p:cBhvr>
                                        <p:cTn id="125" dur="1" fill="hold">
                                          <p:stCondLst>
                                            <p:cond delay="0"/>
                                          </p:stCondLst>
                                        </p:cTn>
                                        <p:tgtEl>
                                          <p:spTgt spid="176"/>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73"/>
                                        </p:tgtEl>
                                        <p:attrNameLst>
                                          <p:attrName>style.visibility</p:attrName>
                                        </p:attrNameLst>
                                      </p:cBhvr>
                                      <p:to>
                                        <p:strVal val="visible"/>
                                      </p:to>
                                    </p:set>
                                  </p:childTnLst>
                                </p:cTn>
                              </p:par>
                            </p:childTnLst>
                          </p:cTn>
                        </p:par>
                        <p:par>
                          <p:cTn id="128" fill="hold">
                            <p:stCondLst>
                              <p:cond delay="1500"/>
                            </p:stCondLst>
                            <p:childTnLst>
                              <p:par>
                                <p:cTn id="129" presetID="42" presetClass="path" presetSubtype="0" accel="50000" decel="50000" fill="hold" nodeType="afterEffect">
                                  <p:stCondLst>
                                    <p:cond delay="0"/>
                                  </p:stCondLst>
                                  <p:childTnLst>
                                    <p:animMotion origin="layout" path="M 0.17852 -0.06667 L -6.25E-7 4.81481E-6 " pathEditMode="relative" rAng="0" ptsTypes="AA">
                                      <p:cBhvr>
                                        <p:cTn id="130" dur="2000" fill="hold"/>
                                        <p:tgtEl>
                                          <p:spTgt spid="173"/>
                                        </p:tgtEl>
                                        <p:attrNameLst>
                                          <p:attrName>ppt_x</p:attrName>
                                          <p:attrName>ppt_y</p:attrName>
                                        </p:attrNameLst>
                                      </p:cBhvr>
                                      <p:rCtr x="-8932" y="3333"/>
                                    </p:animMotion>
                                  </p:childTnLst>
                                </p:cTn>
                              </p:par>
                              <p:par>
                                <p:cTn id="131" presetID="42" presetClass="path" presetSubtype="0" accel="50000" decel="50000" fill="hold" nodeType="withEffect">
                                  <p:stCondLst>
                                    <p:cond delay="0"/>
                                  </p:stCondLst>
                                  <p:childTnLst>
                                    <p:animMotion origin="layout" path="M 0.17747 -0.13843 L -6.25E-7 2.22222E-6 " pathEditMode="relative" rAng="0" ptsTypes="AA">
                                      <p:cBhvr>
                                        <p:cTn id="132" dur="2000" fill="hold"/>
                                        <p:tgtEl>
                                          <p:spTgt spid="176"/>
                                        </p:tgtEl>
                                        <p:attrNameLst>
                                          <p:attrName>ppt_x</p:attrName>
                                          <p:attrName>ppt_y</p:attrName>
                                        </p:attrNameLst>
                                      </p:cBhvr>
                                      <p:rCtr x="-8880" y="6921"/>
                                    </p:animMotion>
                                  </p:childTnLst>
                                </p:cTn>
                              </p:par>
                            </p:childTnLst>
                          </p:cTn>
                        </p:par>
                        <p:par>
                          <p:cTn id="133" fill="hold">
                            <p:stCondLst>
                              <p:cond delay="3500"/>
                            </p:stCondLst>
                            <p:childTnLst>
                              <p:par>
                                <p:cTn id="134" presetID="22" presetClass="entr" presetSubtype="8" fill="hold" nodeType="afterEffect">
                                  <p:stCondLst>
                                    <p:cond delay="0"/>
                                  </p:stCondLst>
                                  <p:childTnLst>
                                    <p:set>
                                      <p:cBhvr>
                                        <p:cTn id="135" dur="1" fill="hold">
                                          <p:stCondLst>
                                            <p:cond delay="0"/>
                                          </p:stCondLst>
                                        </p:cTn>
                                        <p:tgtEl>
                                          <p:spTgt spid="194"/>
                                        </p:tgtEl>
                                        <p:attrNameLst>
                                          <p:attrName>style.visibility</p:attrName>
                                        </p:attrNameLst>
                                      </p:cBhvr>
                                      <p:to>
                                        <p:strVal val="visible"/>
                                      </p:to>
                                    </p:set>
                                    <p:animEffect transition="in" filter="wipe(left)">
                                      <p:cBhvr>
                                        <p:cTn id="136" dur="500"/>
                                        <p:tgtEl>
                                          <p:spTgt spid="194"/>
                                        </p:tgtEl>
                                      </p:cBhvr>
                                    </p:animEffect>
                                  </p:childTnLst>
                                </p:cTn>
                              </p:par>
                            </p:childTnLst>
                          </p:cTn>
                        </p:par>
                        <p:par>
                          <p:cTn id="137" fill="hold">
                            <p:stCondLst>
                              <p:cond delay="4000"/>
                            </p:stCondLst>
                            <p:childTnLst>
                              <p:par>
                                <p:cTn id="138" presetID="22" presetClass="entr" presetSubtype="8" fill="hold" nodeType="afterEffect">
                                  <p:stCondLst>
                                    <p:cond delay="0"/>
                                  </p:stCondLst>
                                  <p:childTnLst>
                                    <p:set>
                                      <p:cBhvr>
                                        <p:cTn id="139" dur="1" fill="hold">
                                          <p:stCondLst>
                                            <p:cond delay="0"/>
                                          </p:stCondLst>
                                        </p:cTn>
                                        <p:tgtEl>
                                          <p:spTgt spid="197"/>
                                        </p:tgtEl>
                                        <p:attrNameLst>
                                          <p:attrName>style.visibility</p:attrName>
                                        </p:attrNameLst>
                                      </p:cBhvr>
                                      <p:to>
                                        <p:strVal val="visible"/>
                                      </p:to>
                                    </p:set>
                                    <p:animEffect transition="in" filter="wipe(left)">
                                      <p:cBhvr>
                                        <p:cTn id="140" dur="500"/>
                                        <p:tgtEl>
                                          <p:spTgt spid="197"/>
                                        </p:tgtEl>
                                      </p:cBhvr>
                                    </p:animEffect>
                                  </p:childTnLst>
                                </p:cTn>
                              </p:par>
                            </p:childTnLst>
                          </p:cTn>
                        </p:par>
                        <p:par>
                          <p:cTn id="141" fill="hold">
                            <p:stCondLst>
                              <p:cond delay="4500"/>
                            </p:stCondLst>
                            <p:childTnLst>
                              <p:par>
                                <p:cTn id="142" presetID="22" presetClass="entr" presetSubtype="8" fill="hold" nodeType="afterEffect">
                                  <p:stCondLst>
                                    <p:cond delay="0"/>
                                  </p:stCondLst>
                                  <p:childTnLst>
                                    <p:set>
                                      <p:cBhvr>
                                        <p:cTn id="143" dur="1" fill="hold">
                                          <p:stCondLst>
                                            <p:cond delay="0"/>
                                          </p:stCondLst>
                                        </p:cTn>
                                        <p:tgtEl>
                                          <p:spTgt spid="187"/>
                                        </p:tgtEl>
                                        <p:attrNameLst>
                                          <p:attrName>style.visibility</p:attrName>
                                        </p:attrNameLst>
                                      </p:cBhvr>
                                      <p:to>
                                        <p:strVal val="visible"/>
                                      </p:to>
                                    </p:set>
                                    <p:animEffect transition="in" filter="wipe(left)">
                                      <p:cBhvr>
                                        <p:cTn id="144" dur="500"/>
                                        <p:tgtEl>
                                          <p:spTgt spid="187"/>
                                        </p:tgtEl>
                                      </p:cBhvr>
                                    </p:animEffect>
                                  </p:childTnLst>
                                </p:cTn>
                              </p:par>
                            </p:childTnLst>
                          </p:cTn>
                        </p:par>
                        <p:par>
                          <p:cTn id="145" fill="hold">
                            <p:stCondLst>
                              <p:cond delay="5000"/>
                            </p:stCondLst>
                            <p:childTnLst>
                              <p:par>
                                <p:cTn id="146" presetID="22" presetClass="entr" presetSubtype="8" fill="hold" nodeType="afterEffect">
                                  <p:stCondLst>
                                    <p:cond delay="0"/>
                                  </p:stCondLst>
                                  <p:childTnLst>
                                    <p:set>
                                      <p:cBhvr>
                                        <p:cTn id="147" dur="1" fill="hold">
                                          <p:stCondLst>
                                            <p:cond delay="0"/>
                                          </p:stCondLst>
                                        </p:cTn>
                                        <p:tgtEl>
                                          <p:spTgt spid="191"/>
                                        </p:tgtEl>
                                        <p:attrNameLst>
                                          <p:attrName>style.visibility</p:attrName>
                                        </p:attrNameLst>
                                      </p:cBhvr>
                                      <p:to>
                                        <p:strVal val="visible"/>
                                      </p:to>
                                    </p:set>
                                    <p:animEffect transition="in" filter="wipe(left)">
                                      <p:cBhvr>
                                        <p:cTn id="148"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latin typeface="Calibri Light" panose="020F0302020204030204" pitchFamily="34" charset="0"/>
                <a:cs typeface="Calibri Light" panose="020F0302020204030204" pitchFamily="34" charset="0"/>
              </a:rPr>
              <a:t>Scenario 1.4: Multi-geo ICDR -- Hosting site to other CSP sites</a:t>
            </a:r>
          </a:p>
        </p:txBody>
      </p:sp>
      <p:grpSp>
        <p:nvGrpSpPr>
          <p:cNvPr id="34" name="Group 33">
            <a:extLst>
              <a:ext uri="{FF2B5EF4-FFF2-40B4-BE49-F238E27FC236}">
                <a16:creationId xmlns:a16="http://schemas.microsoft.com/office/drawing/2014/main" id="{573DA23E-A7DC-4B61-BA5A-A801F0AB9F61}"/>
              </a:ext>
            </a:extLst>
          </p:cNvPr>
          <p:cNvGrpSpPr/>
          <p:nvPr/>
        </p:nvGrpSpPr>
        <p:grpSpPr>
          <a:xfrm>
            <a:off x="7595191" y="2088704"/>
            <a:ext cx="1547535" cy="1398447"/>
            <a:chOff x="7341033" y="1948826"/>
            <a:chExt cx="413999" cy="413999"/>
          </a:xfrm>
        </p:grpSpPr>
        <p:sp>
          <p:nvSpPr>
            <p:cNvPr id="35" name="Oval 34">
              <a:extLst>
                <a:ext uri="{FF2B5EF4-FFF2-40B4-BE49-F238E27FC236}">
                  <a16:creationId xmlns:a16="http://schemas.microsoft.com/office/drawing/2014/main" id="{38508164-2E2F-4EFC-BD73-12EF64974A6E}"/>
                </a:ext>
              </a:extLst>
            </p:cNvPr>
            <p:cNvSpPr/>
            <p:nvPr/>
          </p:nvSpPr>
          <p:spPr>
            <a:xfrm>
              <a:off x="7341033" y="1948826"/>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36" name="Picture 35" descr="symbol_0004s_0006_Vector-Smart-Object.png">
              <a:extLst>
                <a:ext uri="{FF2B5EF4-FFF2-40B4-BE49-F238E27FC236}">
                  <a16:creationId xmlns:a16="http://schemas.microsoft.com/office/drawing/2014/main" id="{B9802D8E-73E7-4034-8E8A-F3E0C74781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3037" y="1957070"/>
              <a:ext cx="357293" cy="357293"/>
            </a:xfrm>
            <a:prstGeom prst="rect">
              <a:avLst/>
            </a:prstGeom>
          </p:spPr>
        </p:pic>
      </p:grpSp>
      <p:sp>
        <p:nvSpPr>
          <p:cNvPr id="37" name="TextBox 36">
            <a:extLst>
              <a:ext uri="{FF2B5EF4-FFF2-40B4-BE49-F238E27FC236}">
                <a16:creationId xmlns:a16="http://schemas.microsoft.com/office/drawing/2014/main" id="{4CE77098-CC1E-4EC9-9921-7EB4167B9D22}"/>
              </a:ext>
            </a:extLst>
          </p:cNvPr>
          <p:cNvSpPr txBox="1"/>
          <p:nvPr/>
        </p:nvSpPr>
        <p:spPr>
          <a:xfrm>
            <a:off x="7080241" y="1674304"/>
            <a:ext cx="4124969"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292526"/>
                </a:solidFill>
                <a:effectLst/>
                <a:uLnTx/>
                <a:uFillTx/>
                <a:latin typeface="Calibri"/>
                <a:ea typeface="+mn-ea"/>
                <a:cs typeface="+mn-cs"/>
              </a:rPr>
              <a:t>DR site with </a:t>
            </a:r>
            <a:r>
              <a:rPr kumimoji="0" lang="en-US" sz="2133" b="0" i="1" u="none" strike="noStrike" kern="1200" cap="none" spc="0" normalizeH="0" baseline="0" noProof="0" dirty="0">
                <a:ln>
                  <a:noFill/>
                </a:ln>
                <a:solidFill>
                  <a:srgbClr val="292526"/>
                </a:solidFill>
                <a:effectLst/>
                <a:uLnTx/>
                <a:uFillTx/>
                <a:latin typeface="Calibri"/>
                <a:ea typeface="+mn-ea"/>
                <a:cs typeface="+mn-cs"/>
              </a:rPr>
              <a:t>CloudO2M license</a:t>
            </a:r>
            <a:r>
              <a:rPr kumimoji="0" lang="en-US" sz="2133" b="0" i="0" u="none" strike="noStrike" kern="1200" cap="none" spc="0" normalizeH="0" baseline="0" noProof="0" dirty="0">
                <a:ln>
                  <a:noFill/>
                </a:ln>
                <a:solidFill>
                  <a:srgbClr val="292526"/>
                </a:solidFill>
                <a:effectLst/>
                <a:uLnTx/>
                <a:uFillTx/>
                <a:latin typeface="Calibri"/>
                <a:ea typeface="+mn-ea"/>
                <a:cs typeface="+mn-cs"/>
              </a:rPr>
              <a:t> </a:t>
            </a:r>
            <a:endParaRPr kumimoji="0" lang="en-US" sz="2133" b="1" i="0" u="none" strike="noStrike" kern="1200" cap="none" spc="0" normalizeH="0" baseline="0" noProof="0" dirty="0">
              <a:ln>
                <a:noFill/>
              </a:ln>
              <a:solidFill>
                <a:srgbClr val="292526"/>
              </a:solidFill>
              <a:effectLst/>
              <a:uLnTx/>
              <a:uFillTx/>
              <a:latin typeface="Calibri"/>
              <a:ea typeface="+mn-ea"/>
              <a:cs typeface="+mn-cs"/>
            </a:endParaRPr>
          </a:p>
        </p:txBody>
      </p:sp>
      <p:sp>
        <p:nvSpPr>
          <p:cNvPr id="38" name="Rounded Rectangle 22">
            <a:extLst>
              <a:ext uri="{FF2B5EF4-FFF2-40B4-BE49-F238E27FC236}">
                <a16:creationId xmlns:a16="http://schemas.microsoft.com/office/drawing/2014/main" id="{23A7E8EE-C92A-4D7A-810B-800B785E1419}"/>
              </a:ext>
            </a:extLst>
          </p:cNvPr>
          <p:cNvSpPr>
            <a:spLocks/>
          </p:cNvSpPr>
          <p:nvPr/>
        </p:nvSpPr>
        <p:spPr>
          <a:xfrm>
            <a:off x="9157970" y="2281701"/>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40" name="TextBox 39">
            <a:extLst>
              <a:ext uri="{FF2B5EF4-FFF2-40B4-BE49-F238E27FC236}">
                <a16:creationId xmlns:a16="http://schemas.microsoft.com/office/drawing/2014/main" id="{D6218468-0518-4784-B1B0-365B9241E4DA}"/>
              </a:ext>
            </a:extLst>
          </p:cNvPr>
          <p:cNvSpPr txBox="1"/>
          <p:nvPr/>
        </p:nvSpPr>
        <p:spPr>
          <a:xfrm>
            <a:off x="4771704" y="1141775"/>
            <a:ext cx="304778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292526"/>
                </a:solidFill>
                <a:effectLst/>
                <a:uLnTx/>
                <a:uFillTx/>
                <a:latin typeface="Calibri"/>
                <a:ea typeface="+mn-ea"/>
                <a:cs typeface="+mn-cs"/>
              </a:rPr>
              <a:t>All </a:t>
            </a:r>
            <a:r>
              <a:rPr kumimoji="0" lang="en-US" sz="2133" b="0" i="0" u="none" strike="noStrike" kern="1200" cap="none" spc="0" normalizeH="0" baseline="0" noProof="0" dirty="0">
                <a:ln>
                  <a:noFill/>
                </a:ln>
                <a:solidFill>
                  <a:srgbClr val="292526"/>
                </a:solidFill>
                <a:effectLst/>
                <a:uLnTx/>
                <a:uFillTx/>
                <a:latin typeface="Calibri"/>
                <a:ea typeface="+mn-ea"/>
                <a:cs typeface="+mn-cs"/>
              </a:rPr>
              <a:t>managed by </a:t>
            </a:r>
            <a:r>
              <a:rPr kumimoji="0" lang="en-US" sz="2133" b="1" i="0" u="none" strike="noStrike" kern="1200" cap="none" spc="0" normalizeH="0" baseline="0" noProof="0" dirty="0">
                <a:ln>
                  <a:noFill/>
                </a:ln>
                <a:solidFill>
                  <a:srgbClr val="292526"/>
                </a:solidFill>
                <a:effectLst/>
                <a:uLnTx/>
                <a:uFillTx/>
                <a:latin typeface="Calibri"/>
                <a:ea typeface="+mn-ea"/>
                <a:cs typeface="+mn-cs"/>
              </a:rPr>
              <a:t>CSP</a:t>
            </a:r>
          </a:p>
        </p:txBody>
      </p:sp>
      <p:sp>
        <p:nvSpPr>
          <p:cNvPr id="41" name="Rounded Rectangle 35">
            <a:extLst>
              <a:ext uri="{FF2B5EF4-FFF2-40B4-BE49-F238E27FC236}">
                <a16:creationId xmlns:a16="http://schemas.microsoft.com/office/drawing/2014/main" id="{C1B08680-86B6-4A64-A8AE-A5F02BE61022}"/>
              </a:ext>
            </a:extLst>
          </p:cNvPr>
          <p:cNvSpPr>
            <a:spLocks/>
          </p:cNvSpPr>
          <p:nvPr/>
        </p:nvSpPr>
        <p:spPr>
          <a:xfrm>
            <a:off x="5057984" y="4520402"/>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ZCM</a:t>
            </a:r>
          </a:p>
        </p:txBody>
      </p:sp>
      <p:grpSp>
        <p:nvGrpSpPr>
          <p:cNvPr id="47" name="Group 46">
            <a:extLst>
              <a:ext uri="{FF2B5EF4-FFF2-40B4-BE49-F238E27FC236}">
                <a16:creationId xmlns:a16="http://schemas.microsoft.com/office/drawing/2014/main" id="{F5042F77-93FD-4FE6-8958-15850A6B0F36}"/>
              </a:ext>
            </a:extLst>
          </p:cNvPr>
          <p:cNvGrpSpPr/>
          <p:nvPr/>
        </p:nvGrpSpPr>
        <p:grpSpPr>
          <a:xfrm>
            <a:off x="7561898" y="4842911"/>
            <a:ext cx="1547535" cy="1398447"/>
            <a:chOff x="7341033" y="1948826"/>
            <a:chExt cx="413999" cy="413999"/>
          </a:xfrm>
        </p:grpSpPr>
        <p:sp>
          <p:nvSpPr>
            <p:cNvPr id="48" name="Oval 47">
              <a:extLst>
                <a:ext uri="{FF2B5EF4-FFF2-40B4-BE49-F238E27FC236}">
                  <a16:creationId xmlns:a16="http://schemas.microsoft.com/office/drawing/2014/main" id="{1C09F146-2FD7-44A9-A917-C6867DB828B0}"/>
                </a:ext>
              </a:extLst>
            </p:cNvPr>
            <p:cNvSpPr/>
            <p:nvPr/>
          </p:nvSpPr>
          <p:spPr>
            <a:xfrm>
              <a:off x="7341033" y="1948826"/>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49" name="Picture 48" descr="symbol_0004s_0006_Vector-Smart-Object.png">
              <a:extLst>
                <a:ext uri="{FF2B5EF4-FFF2-40B4-BE49-F238E27FC236}">
                  <a16:creationId xmlns:a16="http://schemas.microsoft.com/office/drawing/2014/main" id="{5E72D73B-738B-4BA0-B182-CDA974A0D6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3037" y="1957070"/>
              <a:ext cx="357293" cy="357293"/>
            </a:xfrm>
            <a:prstGeom prst="rect">
              <a:avLst/>
            </a:prstGeom>
          </p:spPr>
        </p:pic>
      </p:grpSp>
      <p:sp>
        <p:nvSpPr>
          <p:cNvPr id="50" name="TextBox 49">
            <a:extLst>
              <a:ext uri="{FF2B5EF4-FFF2-40B4-BE49-F238E27FC236}">
                <a16:creationId xmlns:a16="http://schemas.microsoft.com/office/drawing/2014/main" id="{41AA114B-85FB-43D2-9DDC-104595347531}"/>
              </a:ext>
            </a:extLst>
          </p:cNvPr>
          <p:cNvSpPr txBox="1"/>
          <p:nvPr/>
        </p:nvSpPr>
        <p:spPr>
          <a:xfrm>
            <a:off x="7046948" y="4428511"/>
            <a:ext cx="4124969"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292526"/>
                </a:solidFill>
                <a:effectLst/>
                <a:uLnTx/>
                <a:uFillTx/>
                <a:latin typeface="Calibri"/>
                <a:ea typeface="+mn-ea"/>
                <a:cs typeface="+mn-cs"/>
              </a:rPr>
              <a:t>DR site with </a:t>
            </a:r>
            <a:r>
              <a:rPr kumimoji="0" lang="en-US" sz="2133" b="0" i="1" u="none" strike="noStrike" kern="1200" cap="none" spc="0" normalizeH="0" baseline="0" noProof="0" dirty="0">
                <a:ln>
                  <a:noFill/>
                </a:ln>
                <a:solidFill>
                  <a:srgbClr val="292526"/>
                </a:solidFill>
                <a:effectLst/>
                <a:uLnTx/>
                <a:uFillTx/>
                <a:latin typeface="Calibri"/>
                <a:ea typeface="+mn-ea"/>
                <a:cs typeface="+mn-cs"/>
              </a:rPr>
              <a:t>CloudO2M license</a:t>
            </a:r>
            <a:r>
              <a:rPr kumimoji="0" lang="en-US" sz="2133" b="0" i="0" u="none" strike="noStrike" kern="1200" cap="none" spc="0" normalizeH="0" baseline="0" noProof="0" dirty="0">
                <a:ln>
                  <a:noFill/>
                </a:ln>
                <a:solidFill>
                  <a:srgbClr val="292526"/>
                </a:solidFill>
                <a:effectLst/>
                <a:uLnTx/>
                <a:uFillTx/>
                <a:latin typeface="Calibri"/>
                <a:ea typeface="+mn-ea"/>
                <a:cs typeface="+mn-cs"/>
              </a:rPr>
              <a:t> </a:t>
            </a:r>
            <a:endParaRPr kumimoji="0" lang="en-US" sz="2133" b="1" i="0" u="none" strike="noStrike" kern="1200" cap="none" spc="0" normalizeH="0" baseline="0" noProof="0" dirty="0">
              <a:ln>
                <a:noFill/>
              </a:ln>
              <a:solidFill>
                <a:srgbClr val="292526"/>
              </a:solidFill>
              <a:effectLst/>
              <a:uLnTx/>
              <a:uFillTx/>
              <a:latin typeface="Calibri"/>
              <a:ea typeface="+mn-ea"/>
              <a:cs typeface="+mn-cs"/>
            </a:endParaRPr>
          </a:p>
        </p:txBody>
      </p:sp>
      <p:sp>
        <p:nvSpPr>
          <p:cNvPr id="51" name="Rounded Rectangle 22">
            <a:extLst>
              <a:ext uri="{FF2B5EF4-FFF2-40B4-BE49-F238E27FC236}">
                <a16:creationId xmlns:a16="http://schemas.microsoft.com/office/drawing/2014/main" id="{40600D1E-D781-4032-AEF2-1659C2980D9E}"/>
              </a:ext>
            </a:extLst>
          </p:cNvPr>
          <p:cNvSpPr>
            <a:spLocks/>
          </p:cNvSpPr>
          <p:nvPr/>
        </p:nvSpPr>
        <p:spPr>
          <a:xfrm>
            <a:off x="9124677" y="5035908"/>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ZVM</a:t>
            </a:r>
          </a:p>
        </p:txBody>
      </p:sp>
      <p:cxnSp>
        <p:nvCxnSpPr>
          <p:cNvPr id="42" name="Straight Arrow Connector 41">
            <a:extLst>
              <a:ext uri="{FF2B5EF4-FFF2-40B4-BE49-F238E27FC236}">
                <a16:creationId xmlns:a16="http://schemas.microsoft.com/office/drawing/2014/main" id="{3652EE55-8783-4943-89D1-124838A4C051}"/>
              </a:ext>
            </a:extLst>
          </p:cNvPr>
          <p:cNvCxnSpPr>
            <a:cxnSpLocks/>
            <a:stCxn id="38" idx="2"/>
            <a:endCxn id="41" idx="0"/>
          </p:cNvCxnSpPr>
          <p:nvPr/>
        </p:nvCxnSpPr>
        <p:spPr>
          <a:xfrm rot="5400000">
            <a:off x="6596464" y="1627931"/>
            <a:ext cx="1684956" cy="4099986"/>
          </a:xfrm>
          <a:prstGeom prst="curvedConnector3">
            <a:avLst>
              <a:gd name="adj1" fmla="val 70206"/>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58" name="Straight Arrow Connector 57">
            <a:extLst>
              <a:ext uri="{FF2B5EF4-FFF2-40B4-BE49-F238E27FC236}">
                <a16:creationId xmlns:a16="http://schemas.microsoft.com/office/drawing/2014/main" id="{4CDC6FC4-CAB4-4CE4-8D36-8FA94E395ABF}"/>
              </a:ext>
            </a:extLst>
          </p:cNvPr>
          <p:cNvCxnSpPr>
            <a:cxnSpLocks/>
            <a:stCxn id="51" idx="2"/>
            <a:endCxn id="41" idx="2"/>
          </p:cNvCxnSpPr>
          <p:nvPr/>
        </p:nvCxnSpPr>
        <p:spPr>
          <a:xfrm rot="5400000" flipH="1">
            <a:off x="7164543" y="3298554"/>
            <a:ext cx="515506" cy="4066693"/>
          </a:xfrm>
          <a:prstGeom prst="curvedConnector3">
            <a:avLst>
              <a:gd name="adj1" fmla="val -195306"/>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63" name="Rectangle 62">
            <a:extLst>
              <a:ext uri="{FF2B5EF4-FFF2-40B4-BE49-F238E27FC236}">
                <a16:creationId xmlns:a16="http://schemas.microsoft.com/office/drawing/2014/main" id="{FF057442-9C41-497A-9BBE-3C17E0D056EB}"/>
              </a:ext>
            </a:extLst>
          </p:cNvPr>
          <p:cNvSpPr/>
          <p:nvPr/>
        </p:nvSpPr>
        <p:spPr>
          <a:xfrm>
            <a:off x="11074264" y="1685371"/>
            <a:ext cx="783035" cy="400110"/>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Site-2</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8954FE6A-6096-45DC-AD5D-E9F1A0389ED3}"/>
              </a:ext>
            </a:extLst>
          </p:cNvPr>
          <p:cNvSpPr/>
          <p:nvPr/>
        </p:nvSpPr>
        <p:spPr>
          <a:xfrm>
            <a:off x="10996444" y="4349008"/>
            <a:ext cx="938677" cy="400110"/>
          </a:xfrm>
          <a:prstGeom prst="rect">
            <a:avLst/>
          </a:prstGeom>
        </p:spPr>
        <p:txBody>
          <a:bodyPr wrap="squar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Site-3</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grpSp>
        <p:nvGrpSpPr>
          <p:cNvPr id="32" name="Group 31">
            <a:extLst>
              <a:ext uri="{FF2B5EF4-FFF2-40B4-BE49-F238E27FC236}">
                <a16:creationId xmlns:a16="http://schemas.microsoft.com/office/drawing/2014/main" id="{DBD01615-D738-4188-9296-26D0EBD87126}"/>
              </a:ext>
            </a:extLst>
          </p:cNvPr>
          <p:cNvGrpSpPr/>
          <p:nvPr/>
        </p:nvGrpSpPr>
        <p:grpSpPr>
          <a:xfrm>
            <a:off x="1161685" y="2697644"/>
            <a:ext cx="1547535" cy="1398447"/>
            <a:chOff x="7341033" y="1948826"/>
            <a:chExt cx="413999" cy="413999"/>
          </a:xfrm>
        </p:grpSpPr>
        <p:sp>
          <p:nvSpPr>
            <p:cNvPr id="33" name="Oval 32">
              <a:extLst>
                <a:ext uri="{FF2B5EF4-FFF2-40B4-BE49-F238E27FC236}">
                  <a16:creationId xmlns:a16="http://schemas.microsoft.com/office/drawing/2014/main" id="{4CD3D791-011B-466E-933D-1EF757478529}"/>
                </a:ext>
              </a:extLst>
            </p:cNvPr>
            <p:cNvSpPr/>
            <p:nvPr/>
          </p:nvSpPr>
          <p:spPr>
            <a:xfrm>
              <a:off x="7341033" y="1948826"/>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39" name="Picture 38" descr="symbol_0004s_0006_Vector-Smart-Object.png">
              <a:extLst>
                <a:ext uri="{FF2B5EF4-FFF2-40B4-BE49-F238E27FC236}">
                  <a16:creationId xmlns:a16="http://schemas.microsoft.com/office/drawing/2014/main" id="{17AEF3BA-58A0-4312-845A-2381FF4A4E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3037" y="1957070"/>
              <a:ext cx="357293" cy="357293"/>
            </a:xfrm>
            <a:prstGeom prst="rect">
              <a:avLst/>
            </a:prstGeom>
          </p:spPr>
        </p:pic>
      </p:grpSp>
      <p:sp>
        <p:nvSpPr>
          <p:cNvPr id="45" name="TextBox 44">
            <a:extLst>
              <a:ext uri="{FF2B5EF4-FFF2-40B4-BE49-F238E27FC236}">
                <a16:creationId xmlns:a16="http://schemas.microsoft.com/office/drawing/2014/main" id="{8014D411-7A16-4343-B0EF-5AC8C5553ECD}"/>
              </a:ext>
            </a:extLst>
          </p:cNvPr>
          <p:cNvSpPr txBox="1"/>
          <p:nvPr/>
        </p:nvSpPr>
        <p:spPr>
          <a:xfrm>
            <a:off x="646735" y="2283244"/>
            <a:ext cx="4124969"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292526"/>
                </a:solidFill>
                <a:effectLst/>
                <a:uLnTx/>
                <a:uFillTx/>
                <a:latin typeface="Calibri"/>
                <a:ea typeface="+mn-ea"/>
                <a:cs typeface="+mn-cs"/>
              </a:rPr>
              <a:t>PROD site with </a:t>
            </a:r>
            <a:r>
              <a:rPr kumimoji="0" lang="en-US" sz="2133" b="0" i="1" u="none" strike="noStrike" kern="1200" cap="none" spc="0" normalizeH="0" baseline="0" noProof="0" dirty="0">
                <a:ln>
                  <a:noFill/>
                </a:ln>
                <a:solidFill>
                  <a:srgbClr val="292526"/>
                </a:solidFill>
                <a:effectLst/>
                <a:uLnTx/>
                <a:uFillTx/>
                <a:latin typeface="Calibri"/>
                <a:ea typeface="+mn-ea"/>
                <a:cs typeface="+mn-cs"/>
              </a:rPr>
              <a:t>CloudO2M license</a:t>
            </a:r>
            <a:r>
              <a:rPr kumimoji="0" lang="en-US" sz="2133" b="0" i="0" u="none" strike="noStrike" kern="1200" cap="none" spc="0" normalizeH="0" baseline="0" noProof="0" dirty="0">
                <a:ln>
                  <a:noFill/>
                </a:ln>
                <a:solidFill>
                  <a:srgbClr val="292526"/>
                </a:solidFill>
                <a:effectLst/>
                <a:uLnTx/>
                <a:uFillTx/>
                <a:latin typeface="Calibri"/>
                <a:ea typeface="+mn-ea"/>
                <a:cs typeface="+mn-cs"/>
              </a:rPr>
              <a:t> </a:t>
            </a:r>
            <a:endParaRPr kumimoji="0" lang="en-US" sz="2133" b="1" i="0" u="none" strike="noStrike" kern="1200" cap="none" spc="0" normalizeH="0" baseline="0" noProof="0" dirty="0">
              <a:ln>
                <a:noFill/>
              </a:ln>
              <a:solidFill>
                <a:srgbClr val="292526"/>
              </a:solidFill>
              <a:effectLst/>
              <a:uLnTx/>
              <a:uFillTx/>
              <a:latin typeface="Calibri"/>
              <a:ea typeface="+mn-ea"/>
              <a:cs typeface="+mn-cs"/>
            </a:endParaRPr>
          </a:p>
        </p:txBody>
      </p:sp>
      <p:sp>
        <p:nvSpPr>
          <p:cNvPr id="46" name="Rounded Rectangle 22">
            <a:extLst>
              <a:ext uri="{FF2B5EF4-FFF2-40B4-BE49-F238E27FC236}">
                <a16:creationId xmlns:a16="http://schemas.microsoft.com/office/drawing/2014/main" id="{0EFBE60A-5933-44D8-88DB-DDAC6CC5D530}"/>
              </a:ext>
            </a:extLst>
          </p:cNvPr>
          <p:cNvSpPr>
            <a:spLocks/>
          </p:cNvSpPr>
          <p:nvPr/>
        </p:nvSpPr>
        <p:spPr>
          <a:xfrm>
            <a:off x="2724464" y="2890641"/>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55" name="Rounded Rectangle 26">
            <a:extLst>
              <a:ext uri="{FF2B5EF4-FFF2-40B4-BE49-F238E27FC236}">
                <a16:creationId xmlns:a16="http://schemas.microsoft.com/office/drawing/2014/main" id="{901AA8ED-24A4-4CB5-8706-91D8FF1ADE58}"/>
              </a:ext>
            </a:extLst>
          </p:cNvPr>
          <p:cNvSpPr/>
          <p:nvPr/>
        </p:nvSpPr>
        <p:spPr>
          <a:xfrm>
            <a:off x="278580" y="2224384"/>
            <a:ext cx="5134685" cy="2000320"/>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649A3571-610D-45E7-9CCE-86D8C96CBD7A}"/>
              </a:ext>
            </a:extLst>
          </p:cNvPr>
          <p:cNvSpPr/>
          <p:nvPr/>
        </p:nvSpPr>
        <p:spPr>
          <a:xfrm>
            <a:off x="4605914" y="2235420"/>
            <a:ext cx="783035" cy="400110"/>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Site-1</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sp>
        <p:nvSpPr>
          <p:cNvPr id="57" name="Rounded Rectangle 26">
            <a:extLst>
              <a:ext uri="{FF2B5EF4-FFF2-40B4-BE49-F238E27FC236}">
                <a16:creationId xmlns:a16="http://schemas.microsoft.com/office/drawing/2014/main" id="{0949CD6A-25FC-4D4F-9C8A-7378258B5358}"/>
              </a:ext>
            </a:extLst>
          </p:cNvPr>
          <p:cNvSpPr/>
          <p:nvPr/>
        </p:nvSpPr>
        <p:spPr>
          <a:xfrm>
            <a:off x="6733879" y="4325981"/>
            <a:ext cx="5134685" cy="2000320"/>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59" name="Rounded Rectangle 26">
            <a:extLst>
              <a:ext uri="{FF2B5EF4-FFF2-40B4-BE49-F238E27FC236}">
                <a16:creationId xmlns:a16="http://schemas.microsoft.com/office/drawing/2014/main" id="{8B7D1591-FCF0-4C29-AC96-2E7D953135F7}"/>
              </a:ext>
            </a:extLst>
          </p:cNvPr>
          <p:cNvSpPr/>
          <p:nvPr/>
        </p:nvSpPr>
        <p:spPr>
          <a:xfrm>
            <a:off x="6688604" y="1674304"/>
            <a:ext cx="5134685" cy="2000320"/>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cxnSp>
        <p:nvCxnSpPr>
          <p:cNvPr id="65" name="Straight Arrow Connector 41">
            <a:extLst>
              <a:ext uri="{FF2B5EF4-FFF2-40B4-BE49-F238E27FC236}">
                <a16:creationId xmlns:a16="http://schemas.microsoft.com/office/drawing/2014/main" id="{C7A65675-094D-4FE6-A96F-434F129D3571}"/>
              </a:ext>
            </a:extLst>
          </p:cNvPr>
          <p:cNvCxnSpPr>
            <a:cxnSpLocks/>
            <a:stCxn id="46" idx="2"/>
            <a:endCxn id="41" idx="1"/>
          </p:cNvCxnSpPr>
          <p:nvPr/>
        </p:nvCxnSpPr>
        <p:spPr>
          <a:xfrm rot="16200000" flipH="1">
            <a:off x="3380262" y="3119552"/>
            <a:ext cx="1352889" cy="2002555"/>
          </a:xfrm>
          <a:prstGeom prst="curvedConnector2">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11" name="Straight Arrow Connector 10"/>
          <p:cNvCxnSpPr>
            <a:cxnSpLocks/>
            <a:stCxn id="46" idx="3"/>
            <a:endCxn id="35" idx="2"/>
          </p:cNvCxnSpPr>
          <p:nvPr/>
        </p:nvCxnSpPr>
        <p:spPr>
          <a:xfrm flipV="1">
            <a:off x="3386393" y="2787928"/>
            <a:ext cx="4208798" cy="379586"/>
          </a:xfrm>
          <a:prstGeom prst="straightConnector1">
            <a:avLst/>
          </a:prstGeom>
          <a:ln w="57150">
            <a:headEnd type="arrow" w="med" len="med"/>
            <a:tailEnd type="arrow" w="med" len="med"/>
          </a:ln>
        </p:spPr>
        <p:style>
          <a:lnRef idx="1">
            <a:schemeClr val="accent3"/>
          </a:lnRef>
          <a:fillRef idx="0">
            <a:schemeClr val="accent3"/>
          </a:fillRef>
          <a:effectRef idx="0">
            <a:schemeClr val="accent3"/>
          </a:effectRef>
          <a:fontRef idx="minor">
            <a:schemeClr val="tx1"/>
          </a:fontRef>
        </p:style>
      </p:cxnSp>
      <p:cxnSp>
        <p:nvCxnSpPr>
          <p:cNvPr id="54" name="Straight Arrow Connector 53">
            <a:extLst>
              <a:ext uri="{FF2B5EF4-FFF2-40B4-BE49-F238E27FC236}">
                <a16:creationId xmlns:a16="http://schemas.microsoft.com/office/drawing/2014/main" id="{6A6BFB3F-74B0-4C7B-A9EF-CACCCC49297E}"/>
              </a:ext>
            </a:extLst>
          </p:cNvPr>
          <p:cNvCxnSpPr>
            <a:cxnSpLocks/>
            <a:stCxn id="46" idx="3"/>
          </p:cNvCxnSpPr>
          <p:nvPr/>
        </p:nvCxnSpPr>
        <p:spPr>
          <a:xfrm>
            <a:off x="3386393" y="3167514"/>
            <a:ext cx="4208798" cy="2114605"/>
          </a:xfrm>
          <a:prstGeom prst="straightConnector1">
            <a:avLst/>
          </a:prstGeom>
          <a:ln w="57150">
            <a:headEnd type="arrow" w="med" len="med"/>
            <a:tailEnd type="arrow" w="med" len="med"/>
          </a:ln>
        </p:spPr>
        <p:style>
          <a:lnRef idx="1">
            <a:schemeClr val="accent3"/>
          </a:lnRef>
          <a:fillRef idx="0">
            <a:schemeClr val="accent3"/>
          </a:fillRef>
          <a:effectRef idx="0">
            <a:schemeClr val="accent3"/>
          </a:effectRef>
          <a:fontRef idx="minor">
            <a:schemeClr val="tx1"/>
          </a:fontRef>
        </p:style>
      </p:cxnSp>
      <p:sp>
        <p:nvSpPr>
          <p:cNvPr id="66" name="Oval 65">
            <a:extLst>
              <a:ext uri="{FF2B5EF4-FFF2-40B4-BE49-F238E27FC236}">
                <a16:creationId xmlns:a16="http://schemas.microsoft.com/office/drawing/2014/main" id="{506D0583-690A-418B-B7A5-1A064063E94F}"/>
              </a:ext>
            </a:extLst>
          </p:cNvPr>
          <p:cNvSpPr/>
          <p:nvPr/>
        </p:nvSpPr>
        <p:spPr>
          <a:xfrm>
            <a:off x="3385609" y="5061620"/>
            <a:ext cx="1673159" cy="961028"/>
          </a:xfrm>
          <a:prstGeom prst="ellipse">
            <a:avLst/>
          </a:prstGeom>
          <a:solidFill>
            <a:srgbClr val="9E001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charset="0"/>
                <a:ea typeface="Roboto" charset="0"/>
                <a:cs typeface="Roboto" charset="0"/>
              </a:rPr>
              <a:t>ZORG required </a:t>
            </a: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sp>
        <p:nvSpPr>
          <p:cNvPr id="43" name="TextBox 42">
            <a:extLst>
              <a:ext uri="{FF2B5EF4-FFF2-40B4-BE49-F238E27FC236}">
                <a16:creationId xmlns:a16="http://schemas.microsoft.com/office/drawing/2014/main" id="{D8B64263-ECC2-4223-A1BA-4DACB7B6BE7D}"/>
              </a:ext>
            </a:extLst>
          </p:cNvPr>
          <p:cNvSpPr txBox="1"/>
          <p:nvPr/>
        </p:nvSpPr>
        <p:spPr>
          <a:xfrm>
            <a:off x="8517397" y="6448542"/>
            <a:ext cx="3514008" cy="261606"/>
          </a:xfrm>
          <a:prstGeom prst="rect">
            <a:avLst/>
          </a:prstGeom>
          <a:noFill/>
        </p:spPr>
        <p:txBody>
          <a:bodyPr wrap="square" lIns="91436" tIns="45718" rIns="91436" bIns="4571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all" spc="0" normalizeH="0" baseline="0" noProof="0" dirty="0">
                <a:ln>
                  <a:noFill/>
                </a:ln>
                <a:solidFill>
                  <a:prstClr val="black">
                    <a:lumMod val="95000"/>
                    <a:lumOff val="5000"/>
                  </a:prstClr>
                </a:solidFill>
                <a:effectLst/>
                <a:uLnTx/>
                <a:uFillTx/>
                <a:latin typeface="Calibri"/>
                <a:ea typeface="+mn-ea"/>
                <a:cs typeface="+mn-cs"/>
              </a:rPr>
              <a:t>UNDER NDA – ZERTO Private and confidential</a:t>
            </a:r>
          </a:p>
        </p:txBody>
      </p:sp>
    </p:spTree>
    <p:extLst>
      <p:ext uri="{BB962C8B-B14F-4D97-AF65-F5344CB8AC3E}">
        <p14:creationId xmlns:p14="http://schemas.microsoft.com/office/powerpoint/2010/main" val="136657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6F67-75BD-4961-B5F1-26DAA4A55C47}"/>
              </a:ext>
            </a:extLst>
          </p:cNvPr>
          <p:cNvSpPr>
            <a:spLocks noGrp="1"/>
          </p:cNvSpPr>
          <p:nvPr>
            <p:ph type="ctrTitle"/>
          </p:nvPr>
        </p:nvSpPr>
        <p:spPr/>
        <p:txBody>
          <a:bodyPr/>
          <a:lstStyle/>
          <a:p>
            <a:r>
              <a:rPr lang="en-US" b="1" dirty="0">
                <a:solidFill>
                  <a:schemeClr val="tx1"/>
                </a:solidFill>
                <a:latin typeface="Calibri Light" panose="020F0302020204030204" pitchFamily="34" charset="0"/>
                <a:cs typeface="Calibri Light" panose="020F0302020204030204" pitchFamily="34" charset="0"/>
              </a:rPr>
              <a:t>ECE to CSP Use Case 2</a:t>
            </a:r>
            <a:br>
              <a:rPr lang="en-US" dirty="0">
                <a:solidFill>
                  <a:schemeClr val="tx1"/>
                </a:solidFill>
                <a:latin typeface="Calibri Light" panose="020F0302020204030204" pitchFamily="34" charset="0"/>
                <a:cs typeface="Calibri Light" panose="020F0302020204030204" pitchFamily="34" charset="0"/>
              </a:rPr>
            </a:br>
            <a:r>
              <a:rPr lang="en-US" dirty="0">
                <a:solidFill>
                  <a:schemeClr val="tx1"/>
                </a:solidFill>
                <a:latin typeface="Calibri Light" panose="020F0302020204030204" pitchFamily="34" charset="0"/>
                <a:cs typeface="Calibri Light" panose="020F0302020204030204" pitchFamily="34" charset="0"/>
              </a:rPr>
              <a:t>Existing ECE customer with active Maintenance and Support</a:t>
            </a:r>
          </a:p>
        </p:txBody>
      </p:sp>
    </p:spTree>
    <p:extLst>
      <p:ext uri="{BB962C8B-B14F-4D97-AF65-F5344CB8AC3E}">
        <p14:creationId xmlns:p14="http://schemas.microsoft.com/office/powerpoint/2010/main" val="58287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latin typeface="Calibri Light" panose="020F0302020204030204" pitchFamily="34" charset="0"/>
                <a:cs typeface="Calibri Light" panose="020F0302020204030204" pitchFamily="34" charset="0"/>
              </a:rPr>
              <a:t>Scenario 2.1: Add replication to CSP site</a:t>
            </a:r>
            <a:endParaRPr lang="en-US" b="0" dirty="0">
              <a:solidFill>
                <a:srgbClr val="BA0C25"/>
              </a:solidFill>
              <a:latin typeface="Calibri Light" panose="020F0302020204030204" pitchFamily="34" charset="0"/>
              <a:cs typeface="Calibri Light" panose="020F0302020204030204" pitchFamily="34" charset="0"/>
            </a:endParaRPr>
          </a:p>
        </p:txBody>
      </p:sp>
      <p:grpSp>
        <p:nvGrpSpPr>
          <p:cNvPr id="5" name="Group 4"/>
          <p:cNvGrpSpPr/>
          <p:nvPr/>
        </p:nvGrpSpPr>
        <p:grpSpPr>
          <a:xfrm>
            <a:off x="6379233" y="2730739"/>
            <a:ext cx="1547535" cy="1398447"/>
            <a:chOff x="7341033" y="1948826"/>
            <a:chExt cx="413999" cy="413999"/>
          </a:xfrm>
        </p:grpSpPr>
        <p:sp>
          <p:nvSpPr>
            <p:cNvPr id="6" name="Oval 5"/>
            <p:cNvSpPr/>
            <p:nvPr/>
          </p:nvSpPr>
          <p:spPr>
            <a:xfrm>
              <a:off x="7341033" y="1948826"/>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 name="Picture 6" descr="symbol_0004s_0006_Vector-Smart-Objec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3037" y="1957070"/>
              <a:ext cx="357293" cy="357293"/>
            </a:xfrm>
            <a:prstGeom prst="rect">
              <a:avLst/>
            </a:prstGeom>
          </p:spPr>
        </p:pic>
      </p:grpSp>
      <p:grpSp>
        <p:nvGrpSpPr>
          <p:cNvPr id="8" name="Group 7"/>
          <p:cNvGrpSpPr/>
          <p:nvPr/>
        </p:nvGrpSpPr>
        <p:grpSpPr>
          <a:xfrm>
            <a:off x="1892853" y="2398262"/>
            <a:ext cx="1565505" cy="1442372"/>
            <a:chOff x="6310312" y="1812319"/>
            <a:chExt cx="413999" cy="413999"/>
          </a:xfrm>
        </p:grpSpPr>
        <p:sp>
          <p:nvSpPr>
            <p:cNvPr id="9" name="Oval 8"/>
            <p:cNvSpPr/>
            <p:nvPr/>
          </p:nvSpPr>
          <p:spPr>
            <a:xfrm>
              <a:off x="6310312" y="1812319"/>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3864" y="1902773"/>
              <a:ext cx="146893" cy="249271"/>
            </a:xfrm>
            <a:prstGeom prst="rect">
              <a:avLst/>
            </a:prstGeom>
          </p:spPr>
        </p:pic>
      </p:grpSp>
      <p:pic>
        <p:nvPicPr>
          <p:cNvPr id="12" name="Picture 6" descr="Displaying symbol_0001s_0009_Vector-Smart-Obj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0885" y="3115067"/>
            <a:ext cx="704501" cy="8043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864283" y="2065906"/>
            <a:ext cx="4124969"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292526"/>
                </a:solidFill>
                <a:effectLst/>
                <a:uLnTx/>
                <a:uFillTx/>
                <a:latin typeface="Calibri"/>
                <a:ea typeface="+mn-ea"/>
                <a:cs typeface="+mn-cs"/>
              </a:rPr>
              <a:t>DR site with </a:t>
            </a:r>
            <a:r>
              <a:rPr kumimoji="0" lang="en-US" sz="2133" b="0" i="1" u="none" strike="noStrike" kern="1200" cap="none" spc="0" normalizeH="0" baseline="0" noProof="0" dirty="0">
                <a:ln>
                  <a:noFill/>
                </a:ln>
                <a:solidFill>
                  <a:srgbClr val="292526"/>
                </a:solidFill>
                <a:effectLst/>
                <a:uLnTx/>
                <a:uFillTx/>
                <a:latin typeface="Calibri"/>
                <a:ea typeface="+mn-ea"/>
                <a:cs typeface="+mn-cs"/>
              </a:rPr>
              <a:t>CloudO2M license</a:t>
            </a:r>
            <a:r>
              <a:rPr kumimoji="0" lang="en-US" sz="2133" b="0" i="0" u="none" strike="noStrike" kern="1200" cap="none" spc="0" normalizeH="0" baseline="0" noProof="0" dirty="0">
                <a:ln>
                  <a:noFill/>
                </a:ln>
                <a:solidFill>
                  <a:srgbClr val="292526"/>
                </a:solidFill>
                <a:effectLst/>
                <a:uLnTx/>
                <a:uFillTx/>
                <a:latin typeface="Calibri"/>
                <a:ea typeface="+mn-ea"/>
                <a:cs typeface="+mn-cs"/>
              </a:rPr>
              <a:t> </a:t>
            </a:r>
            <a:endParaRPr kumimoji="0" lang="en-US" sz="2133" b="1" i="0" u="none" strike="noStrike" kern="1200" cap="none" spc="0" normalizeH="0" baseline="0" noProof="0" dirty="0">
              <a:ln>
                <a:noFill/>
              </a:ln>
              <a:solidFill>
                <a:srgbClr val="292526"/>
              </a:solidFill>
              <a:effectLst/>
              <a:uLnTx/>
              <a:uFillTx/>
              <a:latin typeface="Calibri"/>
              <a:ea typeface="+mn-ea"/>
              <a:cs typeface="+mn-cs"/>
            </a:endParaRPr>
          </a:p>
        </p:txBody>
      </p:sp>
      <p:sp>
        <p:nvSpPr>
          <p:cNvPr id="23" name="Rounded Rectangle 22"/>
          <p:cNvSpPr>
            <a:spLocks/>
          </p:cNvSpPr>
          <p:nvPr/>
        </p:nvSpPr>
        <p:spPr>
          <a:xfrm>
            <a:off x="7942012" y="2923736"/>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27" name="Rounded Rectangle 26"/>
          <p:cNvSpPr/>
          <p:nvPr/>
        </p:nvSpPr>
        <p:spPr>
          <a:xfrm>
            <a:off x="1095942" y="2369285"/>
            <a:ext cx="3308019" cy="1550132"/>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29" name="Rectangle 28"/>
          <p:cNvSpPr/>
          <p:nvPr/>
        </p:nvSpPr>
        <p:spPr>
          <a:xfrm>
            <a:off x="1092908" y="2369717"/>
            <a:ext cx="783035" cy="400110"/>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Site-1</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sp>
        <p:nvSpPr>
          <p:cNvPr id="31" name="TextBox 30"/>
          <p:cNvSpPr txBox="1"/>
          <p:nvPr/>
        </p:nvSpPr>
        <p:spPr>
          <a:xfrm>
            <a:off x="1453975" y="1592099"/>
            <a:ext cx="2591951" cy="748795"/>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292526"/>
                </a:solidFill>
                <a:effectLst/>
                <a:uLnTx/>
                <a:uFillTx/>
                <a:latin typeface="Calibri"/>
                <a:ea typeface="+mn-ea"/>
                <a:cs typeface="+mn-cs"/>
              </a:rPr>
              <a:t>On-Premise Hypervisor based</a:t>
            </a:r>
          </a:p>
        </p:txBody>
      </p:sp>
      <p:sp>
        <p:nvSpPr>
          <p:cNvPr id="33" name="TextBox 32"/>
          <p:cNvSpPr txBox="1"/>
          <p:nvPr/>
        </p:nvSpPr>
        <p:spPr>
          <a:xfrm>
            <a:off x="7129267" y="1085228"/>
            <a:ext cx="304778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292526"/>
                </a:solidFill>
                <a:effectLst/>
                <a:uLnTx/>
                <a:uFillTx/>
                <a:latin typeface="Calibri"/>
                <a:ea typeface="+mn-ea"/>
                <a:cs typeface="+mn-cs"/>
              </a:rPr>
              <a:t>DR-Site </a:t>
            </a:r>
            <a:r>
              <a:rPr kumimoji="0" lang="en-US" sz="2133" b="0" i="0" u="none" strike="noStrike" kern="1200" cap="none" spc="0" normalizeH="0" baseline="0" noProof="0" dirty="0">
                <a:ln>
                  <a:noFill/>
                </a:ln>
                <a:solidFill>
                  <a:srgbClr val="292526"/>
                </a:solidFill>
                <a:effectLst/>
                <a:uLnTx/>
                <a:uFillTx/>
                <a:latin typeface="Calibri"/>
                <a:ea typeface="+mn-ea"/>
                <a:cs typeface="+mn-cs"/>
              </a:rPr>
              <a:t>managed by </a:t>
            </a:r>
            <a:r>
              <a:rPr kumimoji="0" lang="en-US" sz="2133" b="1" i="0" u="none" strike="noStrike" kern="1200" cap="none" spc="0" normalizeH="0" baseline="0" noProof="0" dirty="0">
                <a:ln>
                  <a:noFill/>
                </a:ln>
                <a:solidFill>
                  <a:srgbClr val="292526"/>
                </a:solidFill>
                <a:effectLst/>
                <a:uLnTx/>
                <a:uFillTx/>
                <a:latin typeface="Calibri"/>
                <a:ea typeface="+mn-ea"/>
                <a:cs typeface="+mn-cs"/>
              </a:rPr>
              <a:t>CSP</a:t>
            </a:r>
          </a:p>
        </p:txBody>
      </p:sp>
      <p:sp>
        <p:nvSpPr>
          <p:cNvPr id="35" name="Rounded Rectangle 35">
            <a:extLst>
              <a:ext uri="{FF2B5EF4-FFF2-40B4-BE49-F238E27FC236}">
                <a16:creationId xmlns:a16="http://schemas.microsoft.com/office/drawing/2014/main" id="{86CF10A2-F6AC-49E9-9361-9C741C0A846B}"/>
              </a:ext>
            </a:extLst>
          </p:cNvPr>
          <p:cNvSpPr>
            <a:spLocks/>
          </p:cNvSpPr>
          <p:nvPr/>
        </p:nvSpPr>
        <p:spPr>
          <a:xfrm>
            <a:off x="10420326" y="3688613"/>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ZCM</a:t>
            </a:r>
          </a:p>
        </p:txBody>
      </p:sp>
      <p:cxnSp>
        <p:nvCxnSpPr>
          <p:cNvPr id="36" name="Straight Arrow Connector 35">
            <a:extLst>
              <a:ext uri="{FF2B5EF4-FFF2-40B4-BE49-F238E27FC236}">
                <a16:creationId xmlns:a16="http://schemas.microsoft.com/office/drawing/2014/main" id="{A8FA4010-FE17-4371-AD2E-585FC9141E66}"/>
              </a:ext>
            </a:extLst>
          </p:cNvPr>
          <p:cNvCxnSpPr>
            <a:cxnSpLocks/>
            <a:stCxn id="23" idx="3"/>
          </p:cNvCxnSpPr>
          <p:nvPr/>
        </p:nvCxnSpPr>
        <p:spPr>
          <a:xfrm>
            <a:off x="8603941" y="3200609"/>
            <a:ext cx="1826942" cy="7515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2" name="Rounded Rectangle 26">
            <a:extLst>
              <a:ext uri="{FF2B5EF4-FFF2-40B4-BE49-F238E27FC236}">
                <a16:creationId xmlns:a16="http://schemas.microsoft.com/office/drawing/2014/main" id="{38D48924-6179-45DD-9D1E-FA3714767365}"/>
              </a:ext>
            </a:extLst>
          </p:cNvPr>
          <p:cNvSpPr/>
          <p:nvPr/>
        </p:nvSpPr>
        <p:spPr>
          <a:xfrm>
            <a:off x="5496128" y="1615444"/>
            <a:ext cx="5933873" cy="4182240"/>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24" name="Rounded Rectangle 35">
            <a:extLst>
              <a:ext uri="{FF2B5EF4-FFF2-40B4-BE49-F238E27FC236}">
                <a16:creationId xmlns:a16="http://schemas.microsoft.com/office/drawing/2014/main" id="{90D690A1-FDE2-4732-916F-3FAB7F42FB82}"/>
              </a:ext>
            </a:extLst>
          </p:cNvPr>
          <p:cNvSpPr>
            <a:spLocks/>
          </p:cNvSpPr>
          <p:nvPr/>
        </p:nvSpPr>
        <p:spPr>
          <a:xfrm>
            <a:off x="5781420" y="3144517"/>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ZCC</a:t>
            </a:r>
          </a:p>
        </p:txBody>
      </p:sp>
      <p:grpSp>
        <p:nvGrpSpPr>
          <p:cNvPr id="25" name="Group 24">
            <a:extLst>
              <a:ext uri="{FF2B5EF4-FFF2-40B4-BE49-F238E27FC236}">
                <a16:creationId xmlns:a16="http://schemas.microsoft.com/office/drawing/2014/main" id="{88F33C67-5C43-421C-9E26-87873F87027D}"/>
              </a:ext>
            </a:extLst>
          </p:cNvPr>
          <p:cNvGrpSpPr/>
          <p:nvPr/>
        </p:nvGrpSpPr>
        <p:grpSpPr>
          <a:xfrm>
            <a:off x="1883571" y="4637655"/>
            <a:ext cx="1565505" cy="1442372"/>
            <a:chOff x="6310312" y="1812319"/>
            <a:chExt cx="413999" cy="413999"/>
          </a:xfrm>
        </p:grpSpPr>
        <p:sp>
          <p:nvSpPr>
            <p:cNvPr id="26" name="Oval 25">
              <a:extLst>
                <a:ext uri="{FF2B5EF4-FFF2-40B4-BE49-F238E27FC236}">
                  <a16:creationId xmlns:a16="http://schemas.microsoft.com/office/drawing/2014/main" id="{FAFF1D5E-9F12-4F5B-B635-6E3DF05DC8A8}"/>
                </a:ext>
              </a:extLst>
            </p:cNvPr>
            <p:cNvSpPr/>
            <p:nvPr/>
          </p:nvSpPr>
          <p:spPr>
            <a:xfrm>
              <a:off x="6310312" y="1812319"/>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3753D2DA-B761-4C80-A851-87A1CB45DB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3864" y="1902773"/>
              <a:ext cx="146893" cy="249271"/>
            </a:xfrm>
            <a:prstGeom prst="rect">
              <a:avLst/>
            </a:prstGeom>
          </p:spPr>
        </p:pic>
      </p:grpSp>
      <p:pic>
        <p:nvPicPr>
          <p:cNvPr id="30" name="Picture 6" descr="Displaying symbol_0001s_0009_Vector-Smart-Object.png">
            <a:extLst>
              <a:ext uri="{FF2B5EF4-FFF2-40B4-BE49-F238E27FC236}">
                <a16:creationId xmlns:a16="http://schemas.microsoft.com/office/drawing/2014/main" id="{A4E82255-818F-46C7-A2EB-093462A3DE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39" y="5210480"/>
            <a:ext cx="704501" cy="804349"/>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27">
            <a:extLst>
              <a:ext uri="{FF2B5EF4-FFF2-40B4-BE49-F238E27FC236}">
                <a16:creationId xmlns:a16="http://schemas.microsoft.com/office/drawing/2014/main" id="{BA839823-21E7-4D7B-BACF-03EBE602B6D5}"/>
              </a:ext>
            </a:extLst>
          </p:cNvPr>
          <p:cNvSpPr/>
          <p:nvPr/>
        </p:nvSpPr>
        <p:spPr>
          <a:xfrm>
            <a:off x="1095943" y="4576033"/>
            <a:ext cx="3308019" cy="1550132"/>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9E0B022D-9290-41B3-8D40-9F167805419F}"/>
              </a:ext>
            </a:extLst>
          </p:cNvPr>
          <p:cNvSpPr/>
          <p:nvPr/>
        </p:nvSpPr>
        <p:spPr>
          <a:xfrm>
            <a:off x="1095942" y="4604750"/>
            <a:ext cx="783035" cy="400110"/>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Site-2</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cxnSp>
        <p:nvCxnSpPr>
          <p:cNvPr id="39" name="Straight Arrow Connector 38">
            <a:extLst>
              <a:ext uri="{FF2B5EF4-FFF2-40B4-BE49-F238E27FC236}">
                <a16:creationId xmlns:a16="http://schemas.microsoft.com/office/drawing/2014/main" id="{E9793DE4-CC57-4C94-A775-427DE758D96F}"/>
              </a:ext>
            </a:extLst>
          </p:cNvPr>
          <p:cNvCxnSpPr>
            <a:cxnSpLocks/>
            <a:stCxn id="27" idx="1"/>
            <a:endCxn id="32" idx="1"/>
          </p:cNvCxnSpPr>
          <p:nvPr/>
        </p:nvCxnSpPr>
        <p:spPr>
          <a:xfrm rot="10800000" flipH="1" flipV="1">
            <a:off x="1095941" y="3144351"/>
            <a:ext cx="1" cy="2206748"/>
          </a:xfrm>
          <a:prstGeom prst="curvedConnector3">
            <a:avLst>
              <a:gd name="adj1" fmla="val -22860000000"/>
            </a:avLst>
          </a:prstGeom>
          <a:ln w="57150">
            <a:headEnd type="arrow" w="med" len="med"/>
            <a:tailEnd type="arrow" w="med" len="med"/>
          </a:ln>
        </p:spPr>
        <p:style>
          <a:lnRef idx="1">
            <a:schemeClr val="accent3"/>
          </a:lnRef>
          <a:fillRef idx="0">
            <a:schemeClr val="accent3"/>
          </a:fillRef>
          <a:effectRef idx="0">
            <a:schemeClr val="accent3"/>
          </a:effectRef>
          <a:fontRef idx="minor">
            <a:schemeClr val="tx1"/>
          </a:fontRef>
        </p:style>
      </p:cxnSp>
      <p:sp>
        <p:nvSpPr>
          <p:cNvPr id="43" name="TextBox 42">
            <a:extLst>
              <a:ext uri="{FF2B5EF4-FFF2-40B4-BE49-F238E27FC236}">
                <a16:creationId xmlns:a16="http://schemas.microsoft.com/office/drawing/2014/main" id="{0BD998B3-C9B8-4818-A55F-A7F14B406090}"/>
              </a:ext>
            </a:extLst>
          </p:cNvPr>
          <p:cNvSpPr txBox="1"/>
          <p:nvPr/>
        </p:nvSpPr>
        <p:spPr>
          <a:xfrm>
            <a:off x="1959254" y="3939438"/>
            <a:ext cx="260084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a:ln>
                  <a:noFill/>
                </a:ln>
                <a:solidFill>
                  <a:srgbClr val="292526"/>
                </a:solidFill>
                <a:effectLst/>
                <a:uLnTx/>
                <a:uFillTx/>
                <a:latin typeface="Calibri"/>
                <a:ea typeface="+mn-ea"/>
                <a:cs typeface="+mn-cs"/>
              </a:rPr>
              <a:t>ZVR ECE license</a:t>
            </a:r>
          </a:p>
        </p:txBody>
      </p:sp>
      <p:sp>
        <p:nvSpPr>
          <p:cNvPr id="44" name="TextBox 43">
            <a:extLst>
              <a:ext uri="{FF2B5EF4-FFF2-40B4-BE49-F238E27FC236}">
                <a16:creationId xmlns:a16="http://schemas.microsoft.com/office/drawing/2014/main" id="{E8489A00-DD40-437D-BBC9-82E9E1334853}"/>
              </a:ext>
            </a:extLst>
          </p:cNvPr>
          <p:cNvSpPr txBox="1"/>
          <p:nvPr/>
        </p:nvSpPr>
        <p:spPr>
          <a:xfrm>
            <a:off x="1892853" y="6183800"/>
            <a:ext cx="260084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a:ln>
                  <a:noFill/>
                </a:ln>
                <a:solidFill>
                  <a:srgbClr val="292526"/>
                </a:solidFill>
                <a:effectLst/>
                <a:uLnTx/>
                <a:uFillTx/>
                <a:latin typeface="Calibri"/>
                <a:ea typeface="+mn-ea"/>
                <a:cs typeface="+mn-cs"/>
              </a:rPr>
              <a:t>ZVR ECE license</a:t>
            </a:r>
          </a:p>
        </p:txBody>
      </p:sp>
      <p:cxnSp>
        <p:nvCxnSpPr>
          <p:cNvPr id="11" name="Straight Arrow Connector 10"/>
          <p:cNvCxnSpPr>
            <a:cxnSpLocks/>
            <a:stCxn id="27" idx="3"/>
            <a:endCxn id="24" idx="1"/>
          </p:cNvCxnSpPr>
          <p:nvPr/>
        </p:nvCxnSpPr>
        <p:spPr>
          <a:xfrm>
            <a:off x="4403961" y="3144351"/>
            <a:ext cx="1377459" cy="277039"/>
          </a:xfrm>
          <a:prstGeom prst="straightConnector1">
            <a:avLst/>
          </a:prstGeom>
          <a:ln w="57150">
            <a:headEnd type="arrow" w="med" len="med"/>
            <a:tailEnd type="arrow" w="med" len="med"/>
          </a:ln>
        </p:spPr>
        <p:style>
          <a:lnRef idx="1">
            <a:schemeClr val="accent3"/>
          </a:lnRef>
          <a:fillRef idx="0">
            <a:schemeClr val="accent3"/>
          </a:fillRef>
          <a:effectRef idx="0">
            <a:schemeClr val="accent3"/>
          </a:effectRef>
          <a:fontRef idx="minor">
            <a:schemeClr val="tx1"/>
          </a:fontRef>
        </p:style>
      </p:cxnSp>
      <p:sp>
        <p:nvSpPr>
          <p:cNvPr id="37" name="Oval 36">
            <a:extLst>
              <a:ext uri="{FF2B5EF4-FFF2-40B4-BE49-F238E27FC236}">
                <a16:creationId xmlns:a16="http://schemas.microsoft.com/office/drawing/2014/main" id="{D5EC3AE6-E79C-4049-B593-032E452714DF}"/>
              </a:ext>
            </a:extLst>
          </p:cNvPr>
          <p:cNvSpPr/>
          <p:nvPr/>
        </p:nvSpPr>
        <p:spPr>
          <a:xfrm>
            <a:off x="9883301" y="4340546"/>
            <a:ext cx="1673159" cy="961028"/>
          </a:xfrm>
          <a:prstGeom prst="ellipse">
            <a:avLst/>
          </a:prstGeom>
          <a:solidFill>
            <a:srgbClr val="9E001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charset="0"/>
                <a:ea typeface="Roboto" charset="0"/>
                <a:cs typeface="Roboto" charset="0"/>
              </a:rPr>
              <a:t>ZORG required </a:t>
            </a: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sp>
        <p:nvSpPr>
          <p:cNvPr id="38" name="TextBox 37">
            <a:extLst>
              <a:ext uri="{FF2B5EF4-FFF2-40B4-BE49-F238E27FC236}">
                <a16:creationId xmlns:a16="http://schemas.microsoft.com/office/drawing/2014/main" id="{D6F759BA-85FB-4172-86FD-A8291419BF95}"/>
              </a:ext>
            </a:extLst>
          </p:cNvPr>
          <p:cNvSpPr txBox="1"/>
          <p:nvPr/>
        </p:nvSpPr>
        <p:spPr>
          <a:xfrm>
            <a:off x="8517397" y="6448542"/>
            <a:ext cx="3514008" cy="261606"/>
          </a:xfrm>
          <a:prstGeom prst="rect">
            <a:avLst/>
          </a:prstGeom>
          <a:noFill/>
        </p:spPr>
        <p:txBody>
          <a:bodyPr wrap="square" lIns="91436" tIns="45718" rIns="91436" bIns="4571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all" spc="0" normalizeH="0" baseline="0" noProof="0" dirty="0">
                <a:ln>
                  <a:noFill/>
                </a:ln>
                <a:solidFill>
                  <a:prstClr val="black">
                    <a:lumMod val="95000"/>
                    <a:lumOff val="5000"/>
                  </a:prstClr>
                </a:solidFill>
                <a:effectLst/>
                <a:uLnTx/>
                <a:uFillTx/>
                <a:latin typeface="Calibri"/>
                <a:ea typeface="+mn-ea"/>
                <a:cs typeface="+mn-cs"/>
              </a:rPr>
              <a:t>UNDER NDA – ZERTO Private and confidential</a:t>
            </a:r>
          </a:p>
        </p:txBody>
      </p:sp>
    </p:spTree>
    <p:extLst>
      <p:ext uri="{BB962C8B-B14F-4D97-AF65-F5344CB8AC3E}">
        <p14:creationId xmlns:p14="http://schemas.microsoft.com/office/powerpoint/2010/main" val="106247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latin typeface="Calibri Light" panose="020F0302020204030204" pitchFamily="34" charset="0"/>
                <a:cs typeface="Calibri Light" panose="020F0302020204030204" pitchFamily="34" charset="0"/>
              </a:rPr>
              <a:t>Scenario 2.2: Retire on-premises site</a:t>
            </a:r>
            <a:endParaRPr lang="en-US" b="0" dirty="0">
              <a:solidFill>
                <a:srgbClr val="BA0C25"/>
              </a:solidFill>
              <a:latin typeface="Calibri Light" panose="020F0302020204030204" pitchFamily="34" charset="0"/>
              <a:cs typeface="Calibri Light" panose="020F0302020204030204" pitchFamily="34" charset="0"/>
            </a:endParaRPr>
          </a:p>
        </p:txBody>
      </p:sp>
      <p:grpSp>
        <p:nvGrpSpPr>
          <p:cNvPr id="5" name="Group 4"/>
          <p:cNvGrpSpPr/>
          <p:nvPr/>
        </p:nvGrpSpPr>
        <p:grpSpPr>
          <a:xfrm>
            <a:off x="6379233" y="2730739"/>
            <a:ext cx="1547535" cy="1398447"/>
            <a:chOff x="7341033" y="1948826"/>
            <a:chExt cx="413999" cy="413999"/>
          </a:xfrm>
        </p:grpSpPr>
        <p:sp>
          <p:nvSpPr>
            <p:cNvPr id="6" name="Oval 5"/>
            <p:cNvSpPr/>
            <p:nvPr/>
          </p:nvSpPr>
          <p:spPr>
            <a:xfrm>
              <a:off x="7341033" y="1948826"/>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 name="Picture 6" descr="symbol_0004s_0006_Vector-Smart-Objec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3037" y="1957070"/>
              <a:ext cx="357293" cy="357293"/>
            </a:xfrm>
            <a:prstGeom prst="rect">
              <a:avLst/>
            </a:prstGeom>
          </p:spPr>
        </p:pic>
      </p:grpSp>
      <p:grpSp>
        <p:nvGrpSpPr>
          <p:cNvPr id="8" name="Group 7"/>
          <p:cNvGrpSpPr/>
          <p:nvPr/>
        </p:nvGrpSpPr>
        <p:grpSpPr>
          <a:xfrm>
            <a:off x="1892853" y="2398262"/>
            <a:ext cx="1565505" cy="1442372"/>
            <a:chOff x="6310312" y="1812319"/>
            <a:chExt cx="413999" cy="413999"/>
          </a:xfrm>
        </p:grpSpPr>
        <p:sp>
          <p:nvSpPr>
            <p:cNvPr id="9" name="Oval 8"/>
            <p:cNvSpPr/>
            <p:nvPr/>
          </p:nvSpPr>
          <p:spPr>
            <a:xfrm>
              <a:off x="6310312" y="1812319"/>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3864" y="1902773"/>
              <a:ext cx="146893" cy="249271"/>
            </a:xfrm>
            <a:prstGeom prst="rect">
              <a:avLst/>
            </a:prstGeom>
          </p:spPr>
        </p:pic>
      </p:grpSp>
      <p:pic>
        <p:nvPicPr>
          <p:cNvPr id="12" name="Picture 6" descr="Displaying symbol_0001s_0009_Vector-Smart-Obj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0885" y="3115067"/>
            <a:ext cx="704501" cy="8043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864283" y="2065906"/>
            <a:ext cx="4124969"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292526"/>
                </a:solidFill>
                <a:effectLst/>
                <a:uLnTx/>
                <a:uFillTx/>
                <a:latin typeface="Calibri"/>
                <a:ea typeface="+mn-ea"/>
                <a:cs typeface="+mn-cs"/>
              </a:rPr>
              <a:t>DR site with </a:t>
            </a:r>
            <a:r>
              <a:rPr kumimoji="0" lang="en-US" sz="2133" b="0" i="1" u="none" strike="noStrike" kern="1200" cap="none" spc="0" normalizeH="0" baseline="0" noProof="0" dirty="0">
                <a:ln>
                  <a:noFill/>
                </a:ln>
                <a:solidFill>
                  <a:srgbClr val="292526"/>
                </a:solidFill>
                <a:effectLst/>
                <a:uLnTx/>
                <a:uFillTx/>
                <a:latin typeface="Calibri"/>
                <a:ea typeface="+mn-ea"/>
                <a:cs typeface="+mn-cs"/>
              </a:rPr>
              <a:t>CloudO2M license</a:t>
            </a:r>
            <a:r>
              <a:rPr kumimoji="0" lang="en-US" sz="2133" b="0" i="0" u="none" strike="noStrike" kern="1200" cap="none" spc="0" normalizeH="0" baseline="0" noProof="0" dirty="0">
                <a:ln>
                  <a:noFill/>
                </a:ln>
                <a:solidFill>
                  <a:srgbClr val="292526"/>
                </a:solidFill>
                <a:effectLst/>
                <a:uLnTx/>
                <a:uFillTx/>
                <a:latin typeface="Calibri"/>
                <a:ea typeface="+mn-ea"/>
                <a:cs typeface="+mn-cs"/>
              </a:rPr>
              <a:t> </a:t>
            </a:r>
            <a:endParaRPr kumimoji="0" lang="en-US" sz="2133" b="1" i="0" u="none" strike="noStrike" kern="1200" cap="none" spc="0" normalizeH="0" baseline="0" noProof="0" dirty="0">
              <a:ln>
                <a:noFill/>
              </a:ln>
              <a:solidFill>
                <a:srgbClr val="292526"/>
              </a:solidFill>
              <a:effectLst/>
              <a:uLnTx/>
              <a:uFillTx/>
              <a:latin typeface="Calibri"/>
              <a:ea typeface="+mn-ea"/>
              <a:cs typeface="+mn-cs"/>
            </a:endParaRPr>
          </a:p>
        </p:txBody>
      </p:sp>
      <p:sp>
        <p:nvSpPr>
          <p:cNvPr id="23" name="Rounded Rectangle 22"/>
          <p:cNvSpPr>
            <a:spLocks/>
          </p:cNvSpPr>
          <p:nvPr/>
        </p:nvSpPr>
        <p:spPr>
          <a:xfrm>
            <a:off x="7942012" y="2923736"/>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27" name="Rounded Rectangle 26"/>
          <p:cNvSpPr/>
          <p:nvPr/>
        </p:nvSpPr>
        <p:spPr>
          <a:xfrm>
            <a:off x="1095942" y="2369285"/>
            <a:ext cx="3308019" cy="1550132"/>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29" name="Rectangle 28"/>
          <p:cNvSpPr/>
          <p:nvPr/>
        </p:nvSpPr>
        <p:spPr>
          <a:xfrm>
            <a:off x="1092908" y="2369717"/>
            <a:ext cx="783035" cy="400110"/>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Site-1</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sp>
        <p:nvSpPr>
          <p:cNvPr id="31" name="TextBox 30"/>
          <p:cNvSpPr txBox="1"/>
          <p:nvPr/>
        </p:nvSpPr>
        <p:spPr>
          <a:xfrm>
            <a:off x="1453975" y="1592099"/>
            <a:ext cx="2591951" cy="748795"/>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292526"/>
                </a:solidFill>
                <a:effectLst/>
                <a:uLnTx/>
                <a:uFillTx/>
                <a:latin typeface="Calibri"/>
                <a:ea typeface="+mn-ea"/>
                <a:cs typeface="+mn-cs"/>
              </a:rPr>
              <a:t>On-Premise Hypervisor based</a:t>
            </a:r>
          </a:p>
        </p:txBody>
      </p:sp>
      <p:sp>
        <p:nvSpPr>
          <p:cNvPr id="33" name="TextBox 32"/>
          <p:cNvSpPr txBox="1"/>
          <p:nvPr/>
        </p:nvSpPr>
        <p:spPr>
          <a:xfrm>
            <a:off x="7129267" y="1085228"/>
            <a:ext cx="304778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292526"/>
                </a:solidFill>
                <a:effectLst/>
                <a:uLnTx/>
                <a:uFillTx/>
                <a:latin typeface="Calibri"/>
                <a:ea typeface="+mn-ea"/>
                <a:cs typeface="+mn-cs"/>
              </a:rPr>
              <a:t>DR-Site </a:t>
            </a:r>
            <a:r>
              <a:rPr kumimoji="0" lang="en-US" sz="2133" b="0" i="0" u="none" strike="noStrike" kern="1200" cap="none" spc="0" normalizeH="0" baseline="0" noProof="0" dirty="0">
                <a:ln>
                  <a:noFill/>
                </a:ln>
                <a:solidFill>
                  <a:srgbClr val="292526"/>
                </a:solidFill>
                <a:effectLst/>
                <a:uLnTx/>
                <a:uFillTx/>
                <a:latin typeface="Calibri"/>
                <a:ea typeface="+mn-ea"/>
                <a:cs typeface="+mn-cs"/>
              </a:rPr>
              <a:t>managed by </a:t>
            </a:r>
            <a:r>
              <a:rPr kumimoji="0" lang="en-US" sz="2133" b="1" i="0" u="none" strike="noStrike" kern="1200" cap="none" spc="0" normalizeH="0" baseline="0" noProof="0" dirty="0">
                <a:ln>
                  <a:noFill/>
                </a:ln>
                <a:solidFill>
                  <a:srgbClr val="292526"/>
                </a:solidFill>
                <a:effectLst/>
                <a:uLnTx/>
                <a:uFillTx/>
                <a:latin typeface="Calibri"/>
                <a:ea typeface="+mn-ea"/>
                <a:cs typeface="+mn-cs"/>
              </a:rPr>
              <a:t>CSP</a:t>
            </a:r>
          </a:p>
        </p:txBody>
      </p:sp>
      <p:sp>
        <p:nvSpPr>
          <p:cNvPr id="35" name="Rounded Rectangle 35">
            <a:extLst>
              <a:ext uri="{FF2B5EF4-FFF2-40B4-BE49-F238E27FC236}">
                <a16:creationId xmlns:a16="http://schemas.microsoft.com/office/drawing/2014/main" id="{86CF10A2-F6AC-49E9-9361-9C741C0A846B}"/>
              </a:ext>
            </a:extLst>
          </p:cNvPr>
          <p:cNvSpPr>
            <a:spLocks/>
          </p:cNvSpPr>
          <p:nvPr/>
        </p:nvSpPr>
        <p:spPr>
          <a:xfrm>
            <a:off x="10420326" y="3688613"/>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ZCM</a:t>
            </a:r>
          </a:p>
        </p:txBody>
      </p:sp>
      <p:cxnSp>
        <p:nvCxnSpPr>
          <p:cNvPr id="36" name="Straight Arrow Connector 35">
            <a:extLst>
              <a:ext uri="{FF2B5EF4-FFF2-40B4-BE49-F238E27FC236}">
                <a16:creationId xmlns:a16="http://schemas.microsoft.com/office/drawing/2014/main" id="{A8FA4010-FE17-4371-AD2E-585FC9141E66}"/>
              </a:ext>
            </a:extLst>
          </p:cNvPr>
          <p:cNvCxnSpPr>
            <a:cxnSpLocks/>
            <a:stCxn id="23" idx="3"/>
          </p:cNvCxnSpPr>
          <p:nvPr/>
        </p:nvCxnSpPr>
        <p:spPr>
          <a:xfrm>
            <a:off x="8603941" y="3200609"/>
            <a:ext cx="1826942" cy="7515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2" name="Rounded Rectangle 26">
            <a:extLst>
              <a:ext uri="{FF2B5EF4-FFF2-40B4-BE49-F238E27FC236}">
                <a16:creationId xmlns:a16="http://schemas.microsoft.com/office/drawing/2014/main" id="{38D48924-6179-45DD-9D1E-FA3714767365}"/>
              </a:ext>
            </a:extLst>
          </p:cNvPr>
          <p:cNvSpPr/>
          <p:nvPr/>
        </p:nvSpPr>
        <p:spPr>
          <a:xfrm>
            <a:off x="5496128" y="1615444"/>
            <a:ext cx="5933873" cy="4182240"/>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24" name="Rounded Rectangle 35">
            <a:extLst>
              <a:ext uri="{FF2B5EF4-FFF2-40B4-BE49-F238E27FC236}">
                <a16:creationId xmlns:a16="http://schemas.microsoft.com/office/drawing/2014/main" id="{90D690A1-FDE2-4732-916F-3FAB7F42FB82}"/>
              </a:ext>
            </a:extLst>
          </p:cNvPr>
          <p:cNvSpPr>
            <a:spLocks/>
          </p:cNvSpPr>
          <p:nvPr/>
        </p:nvSpPr>
        <p:spPr>
          <a:xfrm>
            <a:off x="5781420" y="3144517"/>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ZCC</a:t>
            </a:r>
          </a:p>
        </p:txBody>
      </p:sp>
      <p:grpSp>
        <p:nvGrpSpPr>
          <p:cNvPr id="25" name="Group 24">
            <a:extLst>
              <a:ext uri="{FF2B5EF4-FFF2-40B4-BE49-F238E27FC236}">
                <a16:creationId xmlns:a16="http://schemas.microsoft.com/office/drawing/2014/main" id="{88F33C67-5C43-421C-9E26-87873F87027D}"/>
              </a:ext>
            </a:extLst>
          </p:cNvPr>
          <p:cNvGrpSpPr/>
          <p:nvPr/>
        </p:nvGrpSpPr>
        <p:grpSpPr>
          <a:xfrm>
            <a:off x="1883571" y="4637655"/>
            <a:ext cx="1565505" cy="1442372"/>
            <a:chOff x="6310312" y="1812319"/>
            <a:chExt cx="413999" cy="413999"/>
          </a:xfrm>
        </p:grpSpPr>
        <p:sp>
          <p:nvSpPr>
            <p:cNvPr id="26" name="Oval 25">
              <a:extLst>
                <a:ext uri="{FF2B5EF4-FFF2-40B4-BE49-F238E27FC236}">
                  <a16:creationId xmlns:a16="http://schemas.microsoft.com/office/drawing/2014/main" id="{FAFF1D5E-9F12-4F5B-B635-6E3DF05DC8A8}"/>
                </a:ext>
              </a:extLst>
            </p:cNvPr>
            <p:cNvSpPr/>
            <p:nvPr/>
          </p:nvSpPr>
          <p:spPr>
            <a:xfrm>
              <a:off x="6310312" y="1812319"/>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3753D2DA-B761-4C80-A851-87A1CB45DB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3864" y="1902773"/>
              <a:ext cx="146893" cy="249271"/>
            </a:xfrm>
            <a:prstGeom prst="rect">
              <a:avLst/>
            </a:prstGeom>
          </p:spPr>
        </p:pic>
      </p:grpSp>
      <p:pic>
        <p:nvPicPr>
          <p:cNvPr id="30" name="Picture 6" descr="Displaying symbol_0001s_0009_Vector-Smart-Object.png">
            <a:extLst>
              <a:ext uri="{FF2B5EF4-FFF2-40B4-BE49-F238E27FC236}">
                <a16:creationId xmlns:a16="http://schemas.microsoft.com/office/drawing/2014/main" id="{A4E82255-818F-46C7-A2EB-093462A3DE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39" y="5210480"/>
            <a:ext cx="704501" cy="804349"/>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27">
            <a:extLst>
              <a:ext uri="{FF2B5EF4-FFF2-40B4-BE49-F238E27FC236}">
                <a16:creationId xmlns:a16="http://schemas.microsoft.com/office/drawing/2014/main" id="{BA839823-21E7-4D7B-BACF-03EBE602B6D5}"/>
              </a:ext>
            </a:extLst>
          </p:cNvPr>
          <p:cNvSpPr/>
          <p:nvPr/>
        </p:nvSpPr>
        <p:spPr>
          <a:xfrm>
            <a:off x="1095943" y="4576033"/>
            <a:ext cx="3308019" cy="1550132"/>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9E0B022D-9290-41B3-8D40-9F167805419F}"/>
              </a:ext>
            </a:extLst>
          </p:cNvPr>
          <p:cNvSpPr/>
          <p:nvPr/>
        </p:nvSpPr>
        <p:spPr>
          <a:xfrm>
            <a:off x="1095942" y="4604750"/>
            <a:ext cx="783035" cy="400110"/>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Site-2</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0BD998B3-C9B8-4818-A55F-A7F14B406090}"/>
              </a:ext>
            </a:extLst>
          </p:cNvPr>
          <p:cNvSpPr txBox="1"/>
          <p:nvPr/>
        </p:nvSpPr>
        <p:spPr>
          <a:xfrm>
            <a:off x="1959254" y="3939438"/>
            <a:ext cx="260084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a:ln>
                  <a:noFill/>
                </a:ln>
                <a:solidFill>
                  <a:srgbClr val="292526"/>
                </a:solidFill>
                <a:effectLst/>
                <a:uLnTx/>
                <a:uFillTx/>
                <a:latin typeface="Calibri"/>
                <a:ea typeface="+mn-ea"/>
                <a:cs typeface="+mn-cs"/>
              </a:rPr>
              <a:t>ZVR ECE license</a:t>
            </a:r>
          </a:p>
        </p:txBody>
      </p:sp>
      <p:sp>
        <p:nvSpPr>
          <p:cNvPr id="44" name="TextBox 43">
            <a:extLst>
              <a:ext uri="{FF2B5EF4-FFF2-40B4-BE49-F238E27FC236}">
                <a16:creationId xmlns:a16="http://schemas.microsoft.com/office/drawing/2014/main" id="{E8489A00-DD40-437D-BBC9-82E9E1334853}"/>
              </a:ext>
            </a:extLst>
          </p:cNvPr>
          <p:cNvSpPr txBox="1"/>
          <p:nvPr/>
        </p:nvSpPr>
        <p:spPr>
          <a:xfrm>
            <a:off x="1892853" y="6183800"/>
            <a:ext cx="260084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a:ln>
                  <a:noFill/>
                </a:ln>
                <a:solidFill>
                  <a:srgbClr val="292526"/>
                </a:solidFill>
                <a:effectLst/>
                <a:uLnTx/>
                <a:uFillTx/>
                <a:latin typeface="Calibri"/>
                <a:ea typeface="+mn-ea"/>
                <a:cs typeface="+mn-cs"/>
              </a:rPr>
              <a:t>ZVR ECE license</a:t>
            </a:r>
          </a:p>
        </p:txBody>
      </p:sp>
      <p:cxnSp>
        <p:nvCxnSpPr>
          <p:cNvPr id="11" name="Straight Arrow Connector 10"/>
          <p:cNvCxnSpPr>
            <a:cxnSpLocks/>
            <a:stCxn id="27" idx="3"/>
            <a:endCxn id="24" idx="1"/>
          </p:cNvCxnSpPr>
          <p:nvPr/>
        </p:nvCxnSpPr>
        <p:spPr>
          <a:xfrm>
            <a:off x="4403961" y="3144351"/>
            <a:ext cx="1377459" cy="277039"/>
          </a:xfrm>
          <a:prstGeom prst="straightConnector1">
            <a:avLst/>
          </a:prstGeom>
          <a:ln w="57150">
            <a:headEnd type="arrow" w="med" len="med"/>
            <a:tailEnd type="arrow" w="med" len="med"/>
          </a:ln>
        </p:spPr>
        <p:style>
          <a:lnRef idx="1">
            <a:schemeClr val="accent3"/>
          </a:lnRef>
          <a:fillRef idx="0">
            <a:schemeClr val="accent3"/>
          </a:fillRef>
          <a:effectRef idx="0">
            <a:schemeClr val="accent3"/>
          </a:effectRef>
          <a:fontRef idx="minor">
            <a:schemeClr val="tx1"/>
          </a:fontRef>
        </p:style>
      </p:cxnSp>
      <p:sp>
        <p:nvSpPr>
          <p:cNvPr id="2" name="Multiplication Sign 1">
            <a:extLst>
              <a:ext uri="{FF2B5EF4-FFF2-40B4-BE49-F238E27FC236}">
                <a16:creationId xmlns:a16="http://schemas.microsoft.com/office/drawing/2014/main" id="{E0B20A2E-CD1B-485B-8616-A679FC32EC1C}"/>
              </a:ext>
            </a:extLst>
          </p:cNvPr>
          <p:cNvSpPr/>
          <p:nvPr/>
        </p:nvSpPr>
        <p:spPr>
          <a:xfrm>
            <a:off x="1092908" y="3698263"/>
            <a:ext cx="3311053" cy="3383474"/>
          </a:xfrm>
          <a:prstGeom prst="mathMultiply">
            <a:avLst>
              <a:gd name="adj1" fmla="val 1235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7" name="Oval 36">
            <a:extLst>
              <a:ext uri="{FF2B5EF4-FFF2-40B4-BE49-F238E27FC236}">
                <a16:creationId xmlns:a16="http://schemas.microsoft.com/office/drawing/2014/main" id="{DDFE739C-C7D3-42EC-81C3-92F369F602FE}"/>
              </a:ext>
            </a:extLst>
          </p:cNvPr>
          <p:cNvSpPr/>
          <p:nvPr/>
        </p:nvSpPr>
        <p:spPr>
          <a:xfrm>
            <a:off x="9883301" y="4360002"/>
            <a:ext cx="1673159" cy="961028"/>
          </a:xfrm>
          <a:prstGeom prst="ellipse">
            <a:avLst/>
          </a:prstGeom>
          <a:solidFill>
            <a:srgbClr val="9E001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charset="0"/>
                <a:ea typeface="Roboto" charset="0"/>
                <a:cs typeface="Roboto" charset="0"/>
              </a:rPr>
              <a:t>ZORG required </a:t>
            </a: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sp>
        <p:nvSpPr>
          <p:cNvPr id="38" name="TextBox 37">
            <a:extLst>
              <a:ext uri="{FF2B5EF4-FFF2-40B4-BE49-F238E27FC236}">
                <a16:creationId xmlns:a16="http://schemas.microsoft.com/office/drawing/2014/main" id="{84802ABA-3E2A-4950-A07E-1F564875EBF4}"/>
              </a:ext>
            </a:extLst>
          </p:cNvPr>
          <p:cNvSpPr txBox="1"/>
          <p:nvPr/>
        </p:nvSpPr>
        <p:spPr>
          <a:xfrm>
            <a:off x="8517397" y="6448542"/>
            <a:ext cx="3514008" cy="261606"/>
          </a:xfrm>
          <a:prstGeom prst="rect">
            <a:avLst/>
          </a:prstGeom>
          <a:noFill/>
        </p:spPr>
        <p:txBody>
          <a:bodyPr wrap="square" lIns="91436" tIns="45718" rIns="91436" bIns="4571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all" spc="0" normalizeH="0" baseline="0" noProof="0" dirty="0">
                <a:ln>
                  <a:noFill/>
                </a:ln>
                <a:solidFill>
                  <a:prstClr val="black">
                    <a:lumMod val="95000"/>
                    <a:lumOff val="5000"/>
                  </a:prstClr>
                </a:solidFill>
                <a:effectLst/>
                <a:uLnTx/>
                <a:uFillTx/>
                <a:latin typeface="Calibri"/>
                <a:ea typeface="+mn-ea"/>
                <a:cs typeface="+mn-cs"/>
              </a:rPr>
              <a:t>UNDER NDA – ZERTO Private and confidential</a:t>
            </a:r>
          </a:p>
        </p:txBody>
      </p:sp>
    </p:spTree>
    <p:extLst>
      <p:ext uri="{BB962C8B-B14F-4D97-AF65-F5344CB8AC3E}">
        <p14:creationId xmlns:p14="http://schemas.microsoft.com/office/powerpoint/2010/main" val="348325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815F4-5E8B-AF45-AD16-173E274C29A1}"/>
              </a:ext>
            </a:extLst>
          </p:cNvPr>
          <p:cNvSpPr>
            <a:spLocks noGrp="1"/>
          </p:cNvSpPr>
          <p:nvPr>
            <p:ph type="title"/>
          </p:nvPr>
        </p:nvSpPr>
        <p:spPr>
          <a:xfrm>
            <a:off x="311426" y="212035"/>
            <a:ext cx="10515600" cy="1163150"/>
          </a:xfrm>
        </p:spPr>
        <p:txBody>
          <a:bodyPr>
            <a:normAutofit/>
          </a:bodyPr>
          <a:lstStyle/>
          <a:p>
            <a:pPr algn="l"/>
            <a:r>
              <a:rPr lang="en-US" sz="4000" b="0" dirty="0">
                <a:latin typeface="Calibri Light" panose="020F0302020204030204" pitchFamily="34" charset="0"/>
                <a:cs typeface="Calibri Light" panose="020F0302020204030204" pitchFamily="34" charset="0"/>
              </a:rPr>
              <a:t>Do’s and Don’ts for CSPs</a:t>
            </a:r>
          </a:p>
        </p:txBody>
      </p:sp>
      <p:sp>
        <p:nvSpPr>
          <p:cNvPr id="3" name="Content Placeholder 2">
            <a:extLst>
              <a:ext uri="{FF2B5EF4-FFF2-40B4-BE49-F238E27FC236}">
                <a16:creationId xmlns:a16="http://schemas.microsoft.com/office/drawing/2014/main" id="{5E4BEB25-C390-4241-81FB-81FC5D69078F}"/>
              </a:ext>
            </a:extLst>
          </p:cNvPr>
          <p:cNvSpPr>
            <a:spLocks noGrp="1"/>
          </p:cNvSpPr>
          <p:nvPr>
            <p:ph sz="quarter" idx="10"/>
          </p:nvPr>
        </p:nvSpPr>
        <p:spPr>
          <a:xfrm>
            <a:off x="977347" y="1504363"/>
            <a:ext cx="10515600" cy="3849273"/>
          </a:xfrm>
        </p:spPr>
        <p:txBody>
          <a:bodyPr>
            <a:normAutofit fontScale="85000" lnSpcReduction="20000"/>
          </a:bodyPr>
          <a:lstStyle/>
          <a:p>
            <a:r>
              <a:rPr lang="en-US" dirty="0"/>
              <a:t>Use the ZCM to maintain ZORGs and deploy ZCCs</a:t>
            </a:r>
          </a:p>
          <a:p>
            <a:pPr lvl="1"/>
            <a:r>
              <a:rPr lang="en-US" dirty="0"/>
              <a:t>ZORGs are required for One-to-Many licensing</a:t>
            </a:r>
          </a:p>
          <a:p>
            <a:pPr lvl="1"/>
            <a:r>
              <a:rPr lang="en-US" dirty="0"/>
              <a:t>ZORGs are required for BYOL program</a:t>
            </a:r>
          </a:p>
          <a:p>
            <a:pPr lvl="1"/>
            <a:r>
              <a:rPr lang="en-US" dirty="0"/>
              <a:t>ZORGS will be required to grant access to Analytics portal</a:t>
            </a:r>
          </a:p>
          <a:p>
            <a:pPr lvl="1"/>
            <a:endParaRPr lang="en-US" dirty="0"/>
          </a:p>
          <a:p>
            <a:r>
              <a:rPr lang="en-US" dirty="0"/>
              <a:t>Enable </a:t>
            </a:r>
            <a:r>
              <a:rPr lang="en-US" dirty="0" err="1"/>
              <a:t>CallHome</a:t>
            </a:r>
            <a:endParaRPr lang="en-US" dirty="0"/>
          </a:p>
          <a:p>
            <a:pPr lvl="1"/>
            <a:r>
              <a:rPr lang="en-US" dirty="0"/>
              <a:t>Required for Billing</a:t>
            </a:r>
          </a:p>
          <a:p>
            <a:pPr lvl="1"/>
            <a:r>
              <a:rPr lang="en-US" dirty="0"/>
              <a:t>Required to receive compatibility updates</a:t>
            </a:r>
          </a:p>
          <a:p>
            <a:pPr lvl="1"/>
            <a:endParaRPr lang="en-US" dirty="0"/>
          </a:p>
          <a:p>
            <a:r>
              <a:rPr lang="en-US" dirty="0"/>
              <a:t>Use the </a:t>
            </a:r>
            <a:r>
              <a:rPr lang="en-US" dirty="0" err="1"/>
              <a:t>LogArchiver</a:t>
            </a:r>
            <a:endParaRPr lang="en-US" dirty="0"/>
          </a:p>
          <a:p>
            <a:pPr lvl="1"/>
            <a:r>
              <a:rPr lang="en-US" dirty="0"/>
              <a:t>By default Logs only exist for 4 days and have a limit of 150 files</a:t>
            </a:r>
          </a:p>
          <a:p>
            <a:endParaRPr lang="en-US" dirty="0"/>
          </a:p>
        </p:txBody>
      </p:sp>
    </p:spTree>
    <p:extLst>
      <p:ext uri="{BB962C8B-B14F-4D97-AF65-F5344CB8AC3E}">
        <p14:creationId xmlns:p14="http://schemas.microsoft.com/office/powerpoint/2010/main" val="170283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CB94-30A3-4B04-8D42-0D1AFE158507}"/>
              </a:ext>
            </a:extLst>
          </p:cNvPr>
          <p:cNvSpPr>
            <a:spLocks noGrp="1"/>
          </p:cNvSpPr>
          <p:nvPr>
            <p:ph type="ctrTitle"/>
          </p:nvPr>
        </p:nvSpPr>
        <p:spPr/>
        <p:txBody>
          <a:bodyPr/>
          <a:lstStyle/>
          <a:p>
            <a:pPr algn="ctr"/>
            <a:r>
              <a:rPr lang="en-US" b="1" dirty="0">
                <a:latin typeface="+mn-lt"/>
              </a:rPr>
              <a:t>Deep Dive ZCC</a:t>
            </a:r>
          </a:p>
        </p:txBody>
      </p:sp>
      <p:pic>
        <p:nvPicPr>
          <p:cNvPr id="4" name="Content Placeholder 3">
            <a:extLst>
              <a:ext uri="{FF2B5EF4-FFF2-40B4-BE49-F238E27FC236}">
                <a16:creationId xmlns:a16="http://schemas.microsoft.com/office/drawing/2014/main" id="{39EE6D9F-6D5A-4710-8681-4238FE17ABC2}"/>
              </a:ext>
            </a:extLst>
          </p:cNvPr>
          <p:cNvPicPr>
            <a:picLocks noGrp="1" noChangeAspect="1"/>
          </p:cNvPicPr>
          <p:nvPr>
            <p:ph idx="4294967295"/>
          </p:nvPr>
        </p:nvPicPr>
        <p:blipFill>
          <a:blip r:embed="rId2"/>
          <a:stretch>
            <a:fillRect/>
          </a:stretch>
        </p:blipFill>
        <p:spPr>
          <a:xfrm>
            <a:off x="3062017" y="2671049"/>
            <a:ext cx="5847808" cy="3287294"/>
          </a:xfrm>
          <a:prstGeom prst="rect">
            <a:avLst/>
          </a:prstGeom>
        </p:spPr>
      </p:pic>
    </p:spTree>
    <p:extLst>
      <p:ext uri="{BB962C8B-B14F-4D97-AF65-F5344CB8AC3E}">
        <p14:creationId xmlns:p14="http://schemas.microsoft.com/office/powerpoint/2010/main" val="14152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Rounded Corners 73">
            <a:extLst>
              <a:ext uri="{FF2B5EF4-FFF2-40B4-BE49-F238E27FC236}">
                <a16:creationId xmlns:a16="http://schemas.microsoft.com/office/drawing/2014/main" id="{BC145294-E313-4838-BE01-6CEEB275D976}"/>
              </a:ext>
            </a:extLst>
          </p:cNvPr>
          <p:cNvSpPr/>
          <p:nvPr/>
        </p:nvSpPr>
        <p:spPr>
          <a:xfrm>
            <a:off x="3949362" y="974170"/>
            <a:ext cx="8131802" cy="516180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Rounded Corners 71">
            <a:extLst>
              <a:ext uri="{FF2B5EF4-FFF2-40B4-BE49-F238E27FC236}">
                <a16:creationId xmlns:a16="http://schemas.microsoft.com/office/drawing/2014/main" id="{FD978A1B-6F9D-48C2-9084-DE214C6E216D}"/>
              </a:ext>
            </a:extLst>
          </p:cNvPr>
          <p:cNvSpPr/>
          <p:nvPr/>
        </p:nvSpPr>
        <p:spPr>
          <a:xfrm>
            <a:off x="5771486" y="1617238"/>
            <a:ext cx="851157" cy="1127060"/>
          </a:xfrm>
          <a:prstGeom prst="roundRect">
            <a:avLst/>
          </a:prstGeom>
          <a:noFill/>
          <a:ln w="38100">
            <a:solidFill>
              <a:srgbClr val="DA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Rounded Corners 62">
            <a:extLst>
              <a:ext uri="{FF2B5EF4-FFF2-40B4-BE49-F238E27FC236}">
                <a16:creationId xmlns:a16="http://schemas.microsoft.com/office/drawing/2014/main" id="{2001658D-9AB8-4CEF-9C8E-4E7CC0381310}"/>
              </a:ext>
            </a:extLst>
          </p:cNvPr>
          <p:cNvSpPr/>
          <p:nvPr/>
        </p:nvSpPr>
        <p:spPr>
          <a:xfrm>
            <a:off x="211570" y="3282745"/>
            <a:ext cx="3409941" cy="2853225"/>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Rounded Corners 61">
            <a:extLst>
              <a:ext uri="{FF2B5EF4-FFF2-40B4-BE49-F238E27FC236}">
                <a16:creationId xmlns:a16="http://schemas.microsoft.com/office/drawing/2014/main" id="{B8CFBF00-A4F2-4205-84AF-590FC17B3E34}"/>
              </a:ext>
            </a:extLst>
          </p:cNvPr>
          <p:cNvSpPr/>
          <p:nvPr/>
        </p:nvSpPr>
        <p:spPr>
          <a:xfrm>
            <a:off x="267841" y="320867"/>
            <a:ext cx="3409941" cy="2411334"/>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F95DA7E-F90F-4775-B2DF-45F516711B13}"/>
              </a:ext>
            </a:extLst>
          </p:cNvPr>
          <p:cNvPicPr>
            <a:picLocks noChangeAspect="1"/>
          </p:cNvPicPr>
          <p:nvPr/>
        </p:nvPicPr>
        <p:blipFill>
          <a:blip r:embed="rId2"/>
          <a:stretch>
            <a:fillRect/>
          </a:stretch>
        </p:blipFill>
        <p:spPr>
          <a:xfrm>
            <a:off x="397093" y="1492349"/>
            <a:ext cx="1323975" cy="638175"/>
          </a:xfrm>
          <a:prstGeom prst="rect">
            <a:avLst/>
          </a:prstGeom>
        </p:spPr>
      </p:pic>
      <p:pic>
        <p:nvPicPr>
          <p:cNvPr id="8" name="Picture 7">
            <a:extLst>
              <a:ext uri="{FF2B5EF4-FFF2-40B4-BE49-F238E27FC236}">
                <a16:creationId xmlns:a16="http://schemas.microsoft.com/office/drawing/2014/main" id="{1B558472-67AE-48C6-A1AF-B6F776FA269E}"/>
              </a:ext>
            </a:extLst>
          </p:cNvPr>
          <p:cNvPicPr>
            <a:picLocks noChangeAspect="1"/>
          </p:cNvPicPr>
          <p:nvPr/>
        </p:nvPicPr>
        <p:blipFill>
          <a:blip r:embed="rId2"/>
          <a:stretch>
            <a:fillRect/>
          </a:stretch>
        </p:blipFill>
        <p:spPr>
          <a:xfrm>
            <a:off x="389378" y="722030"/>
            <a:ext cx="1323975" cy="638175"/>
          </a:xfrm>
          <a:prstGeom prst="rect">
            <a:avLst/>
          </a:prstGeom>
        </p:spPr>
      </p:pic>
      <p:pic>
        <p:nvPicPr>
          <p:cNvPr id="9" name="Picture 8">
            <a:extLst>
              <a:ext uri="{FF2B5EF4-FFF2-40B4-BE49-F238E27FC236}">
                <a16:creationId xmlns:a16="http://schemas.microsoft.com/office/drawing/2014/main" id="{B0FEF268-E4FF-4DE8-AD6C-C8B26E0E9789}"/>
              </a:ext>
            </a:extLst>
          </p:cNvPr>
          <p:cNvPicPr>
            <a:picLocks noChangeAspect="1"/>
          </p:cNvPicPr>
          <p:nvPr/>
        </p:nvPicPr>
        <p:blipFill>
          <a:blip r:embed="rId2"/>
          <a:stretch>
            <a:fillRect/>
          </a:stretch>
        </p:blipFill>
        <p:spPr>
          <a:xfrm>
            <a:off x="267841" y="3841769"/>
            <a:ext cx="1323975" cy="638175"/>
          </a:xfrm>
          <a:prstGeom prst="rect">
            <a:avLst/>
          </a:prstGeom>
        </p:spPr>
      </p:pic>
      <p:pic>
        <p:nvPicPr>
          <p:cNvPr id="10" name="Picture 9">
            <a:extLst>
              <a:ext uri="{FF2B5EF4-FFF2-40B4-BE49-F238E27FC236}">
                <a16:creationId xmlns:a16="http://schemas.microsoft.com/office/drawing/2014/main" id="{D609A4E2-5D47-4824-AFD2-DFDFD111F2AC}"/>
              </a:ext>
            </a:extLst>
          </p:cNvPr>
          <p:cNvPicPr>
            <a:picLocks noChangeAspect="1"/>
          </p:cNvPicPr>
          <p:nvPr/>
        </p:nvPicPr>
        <p:blipFill>
          <a:blip r:embed="rId2"/>
          <a:stretch>
            <a:fillRect/>
          </a:stretch>
        </p:blipFill>
        <p:spPr>
          <a:xfrm>
            <a:off x="292921" y="4479944"/>
            <a:ext cx="1323975" cy="638175"/>
          </a:xfrm>
          <a:prstGeom prst="rect">
            <a:avLst/>
          </a:prstGeom>
        </p:spPr>
      </p:pic>
      <p:pic>
        <p:nvPicPr>
          <p:cNvPr id="11" name="Picture 10">
            <a:extLst>
              <a:ext uri="{FF2B5EF4-FFF2-40B4-BE49-F238E27FC236}">
                <a16:creationId xmlns:a16="http://schemas.microsoft.com/office/drawing/2014/main" id="{063F0E96-B755-4E48-BB24-358F59D431D8}"/>
              </a:ext>
            </a:extLst>
          </p:cNvPr>
          <p:cNvPicPr>
            <a:picLocks noChangeAspect="1"/>
          </p:cNvPicPr>
          <p:nvPr/>
        </p:nvPicPr>
        <p:blipFill>
          <a:blip r:embed="rId2"/>
          <a:stretch>
            <a:fillRect/>
          </a:stretch>
        </p:blipFill>
        <p:spPr>
          <a:xfrm>
            <a:off x="292921" y="5196855"/>
            <a:ext cx="1323975" cy="638175"/>
          </a:xfrm>
          <a:prstGeom prst="rect">
            <a:avLst/>
          </a:prstGeom>
        </p:spPr>
      </p:pic>
      <p:pic>
        <p:nvPicPr>
          <p:cNvPr id="12" name="Picture 11">
            <a:extLst>
              <a:ext uri="{FF2B5EF4-FFF2-40B4-BE49-F238E27FC236}">
                <a16:creationId xmlns:a16="http://schemas.microsoft.com/office/drawing/2014/main" id="{1A3EFFE3-0B0B-415C-9920-AFDA42933C5E}"/>
              </a:ext>
            </a:extLst>
          </p:cNvPr>
          <p:cNvPicPr>
            <a:picLocks noChangeAspect="1"/>
          </p:cNvPicPr>
          <p:nvPr/>
        </p:nvPicPr>
        <p:blipFill>
          <a:blip r:embed="rId2"/>
          <a:stretch>
            <a:fillRect/>
          </a:stretch>
        </p:blipFill>
        <p:spPr>
          <a:xfrm>
            <a:off x="10551948" y="1914308"/>
            <a:ext cx="1323975" cy="638175"/>
          </a:xfrm>
          <a:prstGeom prst="rect">
            <a:avLst/>
          </a:prstGeom>
        </p:spPr>
      </p:pic>
      <p:pic>
        <p:nvPicPr>
          <p:cNvPr id="14" name="Picture 13">
            <a:extLst>
              <a:ext uri="{FF2B5EF4-FFF2-40B4-BE49-F238E27FC236}">
                <a16:creationId xmlns:a16="http://schemas.microsoft.com/office/drawing/2014/main" id="{D3BA0400-4CEC-446E-B125-6DD74123C2A8}"/>
              </a:ext>
            </a:extLst>
          </p:cNvPr>
          <p:cNvPicPr>
            <a:picLocks noChangeAspect="1"/>
          </p:cNvPicPr>
          <p:nvPr/>
        </p:nvPicPr>
        <p:blipFill>
          <a:blip r:embed="rId2"/>
          <a:stretch>
            <a:fillRect/>
          </a:stretch>
        </p:blipFill>
        <p:spPr>
          <a:xfrm>
            <a:off x="10551948" y="4200640"/>
            <a:ext cx="1323975" cy="638175"/>
          </a:xfrm>
          <a:prstGeom prst="rect">
            <a:avLst/>
          </a:prstGeom>
        </p:spPr>
      </p:pic>
      <p:pic>
        <p:nvPicPr>
          <p:cNvPr id="15" name="Picture 14">
            <a:extLst>
              <a:ext uri="{FF2B5EF4-FFF2-40B4-BE49-F238E27FC236}">
                <a16:creationId xmlns:a16="http://schemas.microsoft.com/office/drawing/2014/main" id="{609A1022-1DAB-4A57-AC2C-E585A56E3EE2}"/>
              </a:ext>
            </a:extLst>
          </p:cNvPr>
          <p:cNvPicPr>
            <a:picLocks noChangeAspect="1"/>
          </p:cNvPicPr>
          <p:nvPr/>
        </p:nvPicPr>
        <p:blipFill>
          <a:blip r:embed="rId2"/>
          <a:stretch>
            <a:fillRect/>
          </a:stretch>
        </p:blipFill>
        <p:spPr>
          <a:xfrm>
            <a:off x="10551948" y="3458360"/>
            <a:ext cx="1323975" cy="638175"/>
          </a:xfrm>
          <a:prstGeom prst="rect">
            <a:avLst/>
          </a:prstGeom>
        </p:spPr>
      </p:pic>
      <p:pic>
        <p:nvPicPr>
          <p:cNvPr id="16" name="Picture 15">
            <a:extLst>
              <a:ext uri="{FF2B5EF4-FFF2-40B4-BE49-F238E27FC236}">
                <a16:creationId xmlns:a16="http://schemas.microsoft.com/office/drawing/2014/main" id="{ADF8B5AC-6284-4EA9-9877-4A5062A46067}"/>
              </a:ext>
            </a:extLst>
          </p:cNvPr>
          <p:cNvPicPr>
            <a:picLocks noChangeAspect="1"/>
          </p:cNvPicPr>
          <p:nvPr/>
        </p:nvPicPr>
        <p:blipFill>
          <a:blip r:embed="rId2"/>
          <a:stretch>
            <a:fillRect/>
          </a:stretch>
        </p:blipFill>
        <p:spPr>
          <a:xfrm>
            <a:off x="10556108" y="2686334"/>
            <a:ext cx="1323975" cy="638175"/>
          </a:xfrm>
          <a:prstGeom prst="rect">
            <a:avLst/>
          </a:prstGeom>
        </p:spPr>
      </p:pic>
      <p:sp>
        <p:nvSpPr>
          <p:cNvPr id="17" name="TextBox 16">
            <a:extLst>
              <a:ext uri="{FF2B5EF4-FFF2-40B4-BE49-F238E27FC236}">
                <a16:creationId xmlns:a16="http://schemas.microsoft.com/office/drawing/2014/main" id="{07EFF76F-60BE-4CD0-ACD5-4044DD39B9F6}"/>
              </a:ext>
            </a:extLst>
          </p:cNvPr>
          <p:cNvSpPr txBox="1"/>
          <p:nvPr/>
        </p:nvSpPr>
        <p:spPr>
          <a:xfrm>
            <a:off x="1276781" y="296063"/>
            <a:ext cx="12795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Customer A</a:t>
            </a:r>
          </a:p>
        </p:txBody>
      </p:sp>
      <p:sp>
        <p:nvSpPr>
          <p:cNvPr id="18" name="TextBox 17">
            <a:extLst>
              <a:ext uri="{FF2B5EF4-FFF2-40B4-BE49-F238E27FC236}">
                <a16:creationId xmlns:a16="http://schemas.microsoft.com/office/drawing/2014/main" id="{E6C41FFE-D5C8-4694-9DF6-B753ABA77076}"/>
              </a:ext>
            </a:extLst>
          </p:cNvPr>
          <p:cNvSpPr txBox="1"/>
          <p:nvPr/>
        </p:nvSpPr>
        <p:spPr>
          <a:xfrm>
            <a:off x="1177888" y="3329839"/>
            <a:ext cx="12715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Customer B</a:t>
            </a:r>
          </a:p>
        </p:txBody>
      </p:sp>
      <p:sp>
        <p:nvSpPr>
          <p:cNvPr id="19" name="TextBox 18">
            <a:extLst>
              <a:ext uri="{FF2B5EF4-FFF2-40B4-BE49-F238E27FC236}">
                <a16:creationId xmlns:a16="http://schemas.microsoft.com/office/drawing/2014/main" id="{48DB46F2-5369-4508-81FE-06A8D505DDE4}"/>
              </a:ext>
            </a:extLst>
          </p:cNvPr>
          <p:cNvSpPr txBox="1"/>
          <p:nvPr/>
        </p:nvSpPr>
        <p:spPr>
          <a:xfrm>
            <a:off x="5844328" y="1669633"/>
            <a:ext cx="7220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ZCC A</a:t>
            </a:r>
          </a:p>
        </p:txBody>
      </p:sp>
      <p:sp>
        <p:nvSpPr>
          <p:cNvPr id="20" name="TextBox 19">
            <a:extLst>
              <a:ext uri="{FF2B5EF4-FFF2-40B4-BE49-F238E27FC236}">
                <a16:creationId xmlns:a16="http://schemas.microsoft.com/office/drawing/2014/main" id="{AADFA0D4-78F7-42EE-BD48-CFB69DC52ACB}"/>
              </a:ext>
            </a:extLst>
          </p:cNvPr>
          <p:cNvSpPr txBox="1"/>
          <p:nvPr/>
        </p:nvSpPr>
        <p:spPr>
          <a:xfrm>
            <a:off x="5835134" y="4119284"/>
            <a:ext cx="714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ZCC B</a:t>
            </a:r>
          </a:p>
        </p:txBody>
      </p:sp>
      <p:sp>
        <p:nvSpPr>
          <p:cNvPr id="21" name="TextBox 20">
            <a:extLst>
              <a:ext uri="{FF2B5EF4-FFF2-40B4-BE49-F238E27FC236}">
                <a16:creationId xmlns:a16="http://schemas.microsoft.com/office/drawing/2014/main" id="{7B5565D4-C086-44F6-BA75-C2922E1BC4CB}"/>
              </a:ext>
            </a:extLst>
          </p:cNvPr>
          <p:cNvSpPr txBox="1"/>
          <p:nvPr/>
        </p:nvSpPr>
        <p:spPr>
          <a:xfrm>
            <a:off x="1721068" y="1054259"/>
            <a:ext cx="1316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4007 / 4008</a:t>
            </a:r>
          </a:p>
        </p:txBody>
      </p:sp>
      <p:sp>
        <p:nvSpPr>
          <p:cNvPr id="22" name="TextBox 21">
            <a:extLst>
              <a:ext uri="{FF2B5EF4-FFF2-40B4-BE49-F238E27FC236}">
                <a16:creationId xmlns:a16="http://schemas.microsoft.com/office/drawing/2014/main" id="{4C483E31-CDFB-4569-8451-A1C9BE8A3105}"/>
              </a:ext>
            </a:extLst>
          </p:cNvPr>
          <p:cNvSpPr txBox="1"/>
          <p:nvPr/>
        </p:nvSpPr>
        <p:spPr>
          <a:xfrm>
            <a:off x="1726780" y="1811436"/>
            <a:ext cx="1316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4007 / 4008</a:t>
            </a:r>
          </a:p>
        </p:txBody>
      </p:sp>
      <p:sp>
        <p:nvSpPr>
          <p:cNvPr id="23" name="TextBox 22">
            <a:extLst>
              <a:ext uri="{FF2B5EF4-FFF2-40B4-BE49-F238E27FC236}">
                <a16:creationId xmlns:a16="http://schemas.microsoft.com/office/drawing/2014/main" id="{19B4106D-2856-44E0-93A3-A91CA8CBE4DD}"/>
              </a:ext>
            </a:extLst>
          </p:cNvPr>
          <p:cNvSpPr txBox="1"/>
          <p:nvPr/>
        </p:nvSpPr>
        <p:spPr>
          <a:xfrm>
            <a:off x="1726780" y="4152961"/>
            <a:ext cx="1316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4007 / 4008</a:t>
            </a:r>
          </a:p>
        </p:txBody>
      </p:sp>
      <p:sp>
        <p:nvSpPr>
          <p:cNvPr id="24" name="TextBox 23">
            <a:extLst>
              <a:ext uri="{FF2B5EF4-FFF2-40B4-BE49-F238E27FC236}">
                <a16:creationId xmlns:a16="http://schemas.microsoft.com/office/drawing/2014/main" id="{EC86013F-F766-401C-986F-1865D57CF642}"/>
              </a:ext>
            </a:extLst>
          </p:cNvPr>
          <p:cNvSpPr txBox="1"/>
          <p:nvPr/>
        </p:nvSpPr>
        <p:spPr>
          <a:xfrm>
            <a:off x="1721916" y="4821392"/>
            <a:ext cx="1316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4007 / 4008</a:t>
            </a:r>
          </a:p>
        </p:txBody>
      </p:sp>
      <p:sp>
        <p:nvSpPr>
          <p:cNvPr id="25" name="TextBox 24">
            <a:extLst>
              <a:ext uri="{FF2B5EF4-FFF2-40B4-BE49-F238E27FC236}">
                <a16:creationId xmlns:a16="http://schemas.microsoft.com/office/drawing/2014/main" id="{E931DFAD-AC7A-4DC0-AA51-963BFC08DF5F}"/>
              </a:ext>
            </a:extLst>
          </p:cNvPr>
          <p:cNvSpPr txBox="1"/>
          <p:nvPr/>
        </p:nvSpPr>
        <p:spPr>
          <a:xfrm>
            <a:off x="1713353" y="5504263"/>
            <a:ext cx="1316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4007 / 4008</a:t>
            </a:r>
          </a:p>
        </p:txBody>
      </p:sp>
      <p:sp>
        <p:nvSpPr>
          <p:cNvPr id="26" name="TextBox 25">
            <a:extLst>
              <a:ext uri="{FF2B5EF4-FFF2-40B4-BE49-F238E27FC236}">
                <a16:creationId xmlns:a16="http://schemas.microsoft.com/office/drawing/2014/main" id="{B93DCC7D-59DB-45E6-8372-426923F8CC24}"/>
              </a:ext>
            </a:extLst>
          </p:cNvPr>
          <p:cNvSpPr txBox="1"/>
          <p:nvPr/>
        </p:nvSpPr>
        <p:spPr>
          <a:xfrm>
            <a:off x="9292057" y="4519727"/>
            <a:ext cx="1316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4007 / 4008</a:t>
            </a:r>
          </a:p>
        </p:txBody>
      </p:sp>
      <p:sp>
        <p:nvSpPr>
          <p:cNvPr id="27" name="TextBox 26">
            <a:extLst>
              <a:ext uri="{FF2B5EF4-FFF2-40B4-BE49-F238E27FC236}">
                <a16:creationId xmlns:a16="http://schemas.microsoft.com/office/drawing/2014/main" id="{608859A0-4A80-4B5B-9A62-1B0EAD5DB557}"/>
              </a:ext>
            </a:extLst>
          </p:cNvPr>
          <p:cNvSpPr txBox="1"/>
          <p:nvPr/>
        </p:nvSpPr>
        <p:spPr>
          <a:xfrm>
            <a:off x="9292057" y="3763033"/>
            <a:ext cx="1316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4007 / 4008</a:t>
            </a:r>
          </a:p>
        </p:txBody>
      </p:sp>
      <p:sp>
        <p:nvSpPr>
          <p:cNvPr id="28" name="TextBox 27">
            <a:extLst>
              <a:ext uri="{FF2B5EF4-FFF2-40B4-BE49-F238E27FC236}">
                <a16:creationId xmlns:a16="http://schemas.microsoft.com/office/drawing/2014/main" id="{452308B9-A148-4E05-95CD-F438B4C9534F}"/>
              </a:ext>
            </a:extLst>
          </p:cNvPr>
          <p:cNvSpPr txBox="1"/>
          <p:nvPr/>
        </p:nvSpPr>
        <p:spPr>
          <a:xfrm>
            <a:off x="9292057" y="3013678"/>
            <a:ext cx="1316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4007 / 4008</a:t>
            </a:r>
          </a:p>
        </p:txBody>
      </p:sp>
      <p:sp>
        <p:nvSpPr>
          <p:cNvPr id="29" name="TextBox 28">
            <a:extLst>
              <a:ext uri="{FF2B5EF4-FFF2-40B4-BE49-F238E27FC236}">
                <a16:creationId xmlns:a16="http://schemas.microsoft.com/office/drawing/2014/main" id="{94C1AB2B-9F83-4E1C-B77C-42D925F6BEBD}"/>
              </a:ext>
            </a:extLst>
          </p:cNvPr>
          <p:cNvSpPr txBox="1"/>
          <p:nvPr/>
        </p:nvSpPr>
        <p:spPr>
          <a:xfrm>
            <a:off x="9292057" y="2250077"/>
            <a:ext cx="1316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4007 / 4008</a:t>
            </a:r>
          </a:p>
        </p:txBody>
      </p:sp>
      <p:sp>
        <p:nvSpPr>
          <p:cNvPr id="30" name="TextBox 29">
            <a:extLst>
              <a:ext uri="{FF2B5EF4-FFF2-40B4-BE49-F238E27FC236}">
                <a16:creationId xmlns:a16="http://schemas.microsoft.com/office/drawing/2014/main" id="{A28BECBC-F0AD-4E6F-A1DD-344CA5FE538C}"/>
              </a:ext>
            </a:extLst>
          </p:cNvPr>
          <p:cNvSpPr txBox="1"/>
          <p:nvPr/>
        </p:nvSpPr>
        <p:spPr>
          <a:xfrm>
            <a:off x="4251943" y="1771285"/>
            <a:ext cx="131638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9082 / 9083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9084 / 9085</a:t>
            </a:r>
          </a:p>
        </p:txBody>
      </p:sp>
      <p:sp>
        <p:nvSpPr>
          <p:cNvPr id="31" name="TextBox 30">
            <a:extLst>
              <a:ext uri="{FF2B5EF4-FFF2-40B4-BE49-F238E27FC236}">
                <a16:creationId xmlns:a16="http://schemas.microsoft.com/office/drawing/2014/main" id="{3B7CE53C-9868-4DFF-8551-6AD9C517C0A1}"/>
              </a:ext>
            </a:extLst>
          </p:cNvPr>
          <p:cNvSpPr txBox="1"/>
          <p:nvPr/>
        </p:nvSpPr>
        <p:spPr>
          <a:xfrm>
            <a:off x="4329859" y="4221313"/>
            <a:ext cx="1316386"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9082 / 9083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9084 / 9085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9086 / 9087</a:t>
            </a:r>
          </a:p>
        </p:txBody>
      </p:sp>
      <p:sp>
        <p:nvSpPr>
          <p:cNvPr id="32" name="TextBox 31">
            <a:extLst>
              <a:ext uri="{FF2B5EF4-FFF2-40B4-BE49-F238E27FC236}">
                <a16:creationId xmlns:a16="http://schemas.microsoft.com/office/drawing/2014/main" id="{F1423DD9-E587-461A-8DB3-12E2EA598E73}"/>
              </a:ext>
            </a:extLst>
          </p:cNvPr>
          <p:cNvSpPr txBox="1"/>
          <p:nvPr/>
        </p:nvSpPr>
        <p:spPr>
          <a:xfrm>
            <a:off x="6787332" y="1636434"/>
            <a:ext cx="1316386"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9082 / 9083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9084 / 9085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9086 / 9087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9088 / 9089</a:t>
            </a:r>
          </a:p>
        </p:txBody>
      </p:sp>
      <p:sp>
        <p:nvSpPr>
          <p:cNvPr id="33" name="TextBox 32">
            <a:extLst>
              <a:ext uri="{FF2B5EF4-FFF2-40B4-BE49-F238E27FC236}">
                <a16:creationId xmlns:a16="http://schemas.microsoft.com/office/drawing/2014/main" id="{E29A75E1-EB1A-4608-9D28-0F655B213D9B}"/>
              </a:ext>
            </a:extLst>
          </p:cNvPr>
          <p:cNvSpPr txBox="1"/>
          <p:nvPr/>
        </p:nvSpPr>
        <p:spPr>
          <a:xfrm>
            <a:off x="6787332" y="4109392"/>
            <a:ext cx="1316386"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9082 / 9083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9084 / 9085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9086 / 9087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9088 / 9089</a:t>
            </a:r>
          </a:p>
        </p:txBody>
      </p:sp>
      <mc:AlternateContent xmlns:mc="http://schemas.openxmlformats.org/markup-compatibility/2006" xmlns:p14="http://schemas.microsoft.com/office/powerpoint/2010/main">
        <mc:Choice Requires="p14">
          <p:contentPart p14:bwMode="auto" r:id="rId3">
            <p14:nvContentPartPr>
              <p14:cNvPr id="42" name="Ink 41">
                <a:extLst>
                  <a:ext uri="{FF2B5EF4-FFF2-40B4-BE49-F238E27FC236}">
                    <a16:creationId xmlns:a16="http://schemas.microsoft.com/office/drawing/2014/main" id="{89909F10-F437-4E30-AAD3-EAED32C82204}"/>
                  </a:ext>
                </a:extLst>
              </p14:cNvPr>
              <p14:cNvContentPartPr/>
              <p14:nvPr/>
            </p14:nvContentPartPr>
            <p14:xfrm>
              <a:off x="2850158" y="2675053"/>
              <a:ext cx="360" cy="360"/>
            </p14:xfrm>
          </p:contentPart>
        </mc:Choice>
        <mc:Fallback xmlns="">
          <p:pic>
            <p:nvPicPr>
              <p:cNvPr id="42" name="Ink 41">
                <a:extLst>
                  <a:ext uri="{FF2B5EF4-FFF2-40B4-BE49-F238E27FC236}">
                    <a16:creationId xmlns:a16="http://schemas.microsoft.com/office/drawing/2014/main" id="{89909F10-F437-4E30-AAD3-EAED32C82204}"/>
                  </a:ext>
                </a:extLst>
              </p:cNvPr>
              <p:cNvPicPr/>
              <p:nvPr/>
            </p:nvPicPr>
            <p:blipFill/>
            <p:spPr/>
          </p:pic>
        </mc:Fallback>
      </mc:AlternateContent>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4A96E9A8-54E1-4EEA-96C6-DF47EC64AE33}"/>
                  </a:ext>
                </a:extLst>
              </p14:cNvPr>
              <p14:cNvContentPartPr/>
              <p14:nvPr/>
            </p14:nvContentPartPr>
            <p14:xfrm>
              <a:off x="4824758" y="3044773"/>
              <a:ext cx="360" cy="360"/>
            </p14:xfrm>
          </p:contentPart>
        </mc:Choice>
        <mc:Fallback xmlns="">
          <p:pic>
            <p:nvPicPr>
              <p:cNvPr id="44" name="Ink 43">
                <a:extLst>
                  <a:ext uri="{FF2B5EF4-FFF2-40B4-BE49-F238E27FC236}">
                    <a16:creationId xmlns:a16="http://schemas.microsoft.com/office/drawing/2014/main" id="{4A96E9A8-54E1-4EEA-96C6-DF47EC64AE33}"/>
                  </a:ext>
                </a:extLst>
              </p:cNvPr>
              <p:cNvPicPr/>
              <p:nvPr/>
            </p:nvPicPr>
            <p:blipFill/>
            <p:spPr/>
          </p:pic>
        </mc:Fallback>
      </mc:AlternateContent>
      <p:sp>
        <p:nvSpPr>
          <p:cNvPr id="36" name="TextBox 35">
            <a:extLst>
              <a:ext uri="{FF2B5EF4-FFF2-40B4-BE49-F238E27FC236}">
                <a16:creationId xmlns:a16="http://schemas.microsoft.com/office/drawing/2014/main" id="{8134C528-A903-4057-8D7A-63175416BE2F}"/>
              </a:ext>
            </a:extLst>
          </p:cNvPr>
          <p:cNvSpPr txBox="1"/>
          <p:nvPr/>
        </p:nvSpPr>
        <p:spPr>
          <a:xfrm>
            <a:off x="7778011" y="955974"/>
            <a:ext cx="5325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CSP</a:t>
            </a:r>
          </a:p>
        </p:txBody>
      </p:sp>
      <p:cxnSp>
        <p:nvCxnSpPr>
          <p:cNvPr id="3" name="Straight Arrow Connector 2">
            <a:extLst>
              <a:ext uri="{FF2B5EF4-FFF2-40B4-BE49-F238E27FC236}">
                <a16:creationId xmlns:a16="http://schemas.microsoft.com/office/drawing/2014/main" id="{1DF2EC1A-FF3F-4BDC-B635-849E933E0044}"/>
              </a:ext>
            </a:extLst>
          </p:cNvPr>
          <p:cNvCxnSpPr>
            <a:cxnSpLocks/>
            <a:stCxn id="21" idx="3"/>
          </p:cNvCxnSpPr>
          <p:nvPr/>
        </p:nvCxnSpPr>
        <p:spPr>
          <a:xfrm>
            <a:off x="3037454" y="1238925"/>
            <a:ext cx="1214489" cy="748239"/>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092B9C4-ECA8-4805-848B-1CD302E2CBB2}"/>
              </a:ext>
            </a:extLst>
          </p:cNvPr>
          <p:cNvCxnSpPr>
            <a:cxnSpLocks/>
          </p:cNvCxnSpPr>
          <p:nvPr/>
        </p:nvCxnSpPr>
        <p:spPr>
          <a:xfrm>
            <a:off x="2997191" y="1996102"/>
            <a:ext cx="1234314" cy="217305"/>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90913D3-7C5E-4819-BC83-41090489C1AC}"/>
              </a:ext>
            </a:extLst>
          </p:cNvPr>
          <p:cNvCxnSpPr>
            <a:cxnSpLocks/>
          </p:cNvCxnSpPr>
          <p:nvPr/>
        </p:nvCxnSpPr>
        <p:spPr>
          <a:xfrm>
            <a:off x="3016466" y="4308858"/>
            <a:ext cx="1343086" cy="106090"/>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59C77D-05C8-45E5-993E-E687754140FD}"/>
              </a:ext>
            </a:extLst>
          </p:cNvPr>
          <p:cNvCxnSpPr>
            <a:cxnSpLocks/>
            <a:endCxn id="31" idx="1"/>
          </p:cNvCxnSpPr>
          <p:nvPr/>
        </p:nvCxnSpPr>
        <p:spPr>
          <a:xfrm flipV="1">
            <a:off x="2997191" y="4682978"/>
            <a:ext cx="1332668" cy="320818"/>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969CF22-EE58-4EC4-A7C1-022E4A55F40B}"/>
              </a:ext>
            </a:extLst>
          </p:cNvPr>
          <p:cNvCxnSpPr>
            <a:cxnSpLocks/>
          </p:cNvCxnSpPr>
          <p:nvPr/>
        </p:nvCxnSpPr>
        <p:spPr>
          <a:xfrm flipV="1">
            <a:off x="3033592" y="5003796"/>
            <a:ext cx="1296267" cy="661500"/>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6C4EBE3-E6DE-4929-BE15-F3BBA44F6329}"/>
              </a:ext>
            </a:extLst>
          </p:cNvPr>
          <p:cNvCxnSpPr>
            <a:cxnSpLocks/>
            <a:endCxn id="29" idx="1"/>
          </p:cNvCxnSpPr>
          <p:nvPr/>
        </p:nvCxnSpPr>
        <p:spPr>
          <a:xfrm>
            <a:off x="8029910" y="1811436"/>
            <a:ext cx="1262147" cy="623307"/>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084EF0F-1292-4CF3-B9BD-3789AE33B360}"/>
              </a:ext>
            </a:extLst>
          </p:cNvPr>
          <p:cNvCxnSpPr>
            <a:cxnSpLocks/>
          </p:cNvCxnSpPr>
          <p:nvPr/>
        </p:nvCxnSpPr>
        <p:spPr>
          <a:xfrm>
            <a:off x="8032166" y="2060623"/>
            <a:ext cx="1217780" cy="633733"/>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101C22D-42E5-47A7-8218-5913A4316F0A}"/>
              </a:ext>
            </a:extLst>
          </p:cNvPr>
          <p:cNvCxnSpPr>
            <a:cxnSpLocks/>
          </p:cNvCxnSpPr>
          <p:nvPr/>
        </p:nvCxnSpPr>
        <p:spPr>
          <a:xfrm>
            <a:off x="8044270" y="2332836"/>
            <a:ext cx="1217780" cy="633733"/>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0506DFA-BB5B-4C62-8C07-D1CA1888177E}"/>
              </a:ext>
            </a:extLst>
          </p:cNvPr>
          <p:cNvCxnSpPr>
            <a:cxnSpLocks/>
          </p:cNvCxnSpPr>
          <p:nvPr/>
        </p:nvCxnSpPr>
        <p:spPr>
          <a:xfrm>
            <a:off x="8053397" y="2594674"/>
            <a:ext cx="1217780" cy="633733"/>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3563F1A-14F1-439B-865A-5A9CE9F641EF}"/>
              </a:ext>
            </a:extLst>
          </p:cNvPr>
          <p:cNvCxnSpPr>
            <a:cxnSpLocks/>
            <a:endCxn id="26" idx="1"/>
          </p:cNvCxnSpPr>
          <p:nvPr/>
        </p:nvCxnSpPr>
        <p:spPr>
          <a:xfrm flipV="1">
            <a:off x="8134965" y="4704393"/>
            <a:ext cx="1157092" cy="346059"/>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4CC03D-5F86-445E-8EAA-52E47DDED16D}"/>
              </a:ext>
            </a:extLst>
          </p:cNvPr>
          <p:cNvCxnSpPr>
            <a:cxnSpLocks/>
          </p:cNvCxnSpPr>
          <p:nvPr/>
        </p:nvCxnSpPr>
        <p:spPr>
          <a:xfrm flipV="1">
            <a:off x="8134965" y="4451452"/>
            <a:ext cx="1157092" cy="369940"/>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901DDFE-DAED-4C58-A1F4-E73F1FA4E3FB}"/>
              </a:ext>
            </a:extLst>
          </p:cNvPr>
          <p:cNvCxnSpPr>
            <a:cxnSpLocks/>
          </p:cNvCxnSpPr>
          <p:nvPr/>
        </p:nvCxnSpPr>
        <p:spPr>
          <a:xfrm flipV="1">
            <a:off x="8134965" y="4192575"/>
            <a:ext cx="1157092" cy="351033"/>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10C4F10-BE19-4808-8F9F-72F32D55F731}"/>
              </a:ext>
            </a:extLst>
          </p:cNvPr>
          <p:cNvCxnSpPr>
            <a:cxnSpLocks/>
          </p:cNvCxnSpPr>
          <p:nvPr/>
        </p:nvCxnSpPr>
        <p:spPr>
          <a:xfrm flipV="1">
            <a:off x="8103718" y="3922840"/>
            <a:ext cx="1188339" cy="367827"/>
          </a:xfrm>
          <a:prstGeom prst="straightConnector1">
            <a:avLst/>
          </a:prstGeom>
          <a:ln w="38100">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79F00BF-D168-4631-83A0-E0F35B95F021}"/>
              </a:ext>
            </a:extLst>
          </p:cNvPr>
          <p:cNvSpPr txBox="1"/>
          <p:nvPr/>
        </p:nvSpPr>
        <p:spPr>
          <a:xfrm>
            <a:off x="4359552" y="151028"/>
            <a:ext cx="3535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ZCC Traffic Flow for ICDR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DRaaS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CFD557D0-6482-4812-88BC-EFDDC9E17006}"/>
              </a:ext>
            </a:extLst>
          </p:cNvPr>
          <p:cNvSpPr txBox="1"/>
          <p:nvPr/>
        </p:nvSpPr>
        <p:spPr>
          <a:xfrm>
            <a:off x="5259378" y="480983"/>
            <a:ext cx="1743170" cy="276999"/>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Calibri" panose="020F0502020204030204"/>
                <a:ea typeface="+mn-ea"/>
                <a:cs typeface="+mn-cs"/>
              </a:rPr>
              <a:t>All traffic is bi-directional</a:t>
            </a:r>
          </a:p>
        </p:txBody>
      </p:sp>
      <p:pic>
        <p:nvPicPr>
          <p:cNvPr id="70" name="Picture 69" descr="A picture containing vector graphics&#10;&#10;Description generated with high confidence">
            <a:extLst>
              <a:ext uri="{FF2B5EF4-FFF2-40B4-BE49-F238E27FC236}">
                <a16:creationId xmlns:a16="http://schemas.microsoft.com/office/drawing/2014/main" id="{462FB8EC-7BAB-40E7-A353-3B66EC8C11F5}"/>
              </a:ext>
            </a:extLst>
          </p:cNvPr>
          <p:cNvPicPr>
            <a:picLocks noChangeAspect="1"/>
          </p:cNvPicPr>
          <p:nvPr/>
        </p:nvPicPr>
        <p:blipFill>
          <a:blip r:embed="rId5">
            <a:clrChange>
              <a:clrFrom>
                <a:srgbClr val="000000">
                  <a:alpha val="0"/>
                </a:srgbClr>
              </a:clrFrom>
              <a:clrTo>
                <a:srgbClr val="000000">
                  <a:alpha val="0"/>
                </a:srgbClr>
              </a:clrTo>
            </a:clrChange>
            <a:duotone>
              <a:prstClr val="black"/>
              <a:srgbClr val="DA0000">
                <a:tint val="45000"/>
                <a:satMod val="400000"/>
              </a:srgbClr>
            </a:duotone>
            <a:extLst>
              <a:ext uri="{28A0092B-C50C-407E-A947-70E740481C1C}">
                <a14:useLocalDpi xmlns:a14="http://schemas.microsoft.com/office/drawing/2010/main" val="0"/>
              </a:ext>
            </a:extLst>
          </a:blip>
          <a:stretch>
            <a:fillRect/>
          </a:stretch>
        </p:blipFill>
        <p:spPr>
          <a:xfrm>
            <a:off x="5863264" y="1988720"/>
            <a:ext cx="646331" cy="646331"/>
          </a:xfrm>
          <a:prstGeom prst="rect">
            <a:avLst/>
          </a:prstGeom>
        </p:spPr>
      </p:pic>
      <p:pic>
        <p:nvPicPr>
          <p:cNvPr id="71" name="Picture 70" descr="A picture containing vector graphics&#10;&#10;Description generated with high confidence">
            <a:extLst>
              <a:ext uri="{FF2B5EF4-FFF2-40B4-BE49-F238E27FC236}">
                <a16:creationId xmlns:a16="http://schemas.microsoft.com/office/drawing/2014/main" id="{6FA610AE-5199-4EC9-929E-D9591ADD26CC}"/>
              </a:ext>
            </a:extLst>
          </p:cNvPr>
          <p:cNvPicPr>
            <a:picLocks noChangeAspect="1"/>
          </p:cNvPicPr>
          <p:nvPr/>
        </p:nvPicPr>
        <p:blipFill>
          <a:blip r:embed="rId6">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5846055" y="4470698"/>
            <a:ext cx="646331" cy="646331"/>
          </a:xfrm>
          <a:prstGeom prst="rect">
            <a:avLst/>
          </a:prstGeom>
        </p:spPr>
      </p:pic>
      <p:sp>
        <p:nvSpPr>
          <p:cNvPr id="73" name="Rectangle: Rounded Corners 72">
            <a:extLst>
              <a:ext uri="{FF2B5EF4-FFF2-40B4-BE49-F238E27FC236}">
                <a16:creationId xmlns:a16="http://schemas.microsoft.com/office/drawing/2014/main" id="{341AF061-3431-4CFB-A660-CEBE0AC4BA6D}"/>
              </a:ext>
            </a:extLst>
          </p:cNvPr>
          <p:cNvSpPr/>
          <p:nvPr/>
        </p:nvSpPr>
        <p:spPr>
          <a:xfrm>
            <a:off x="5765776" y="4132365"/>
            <a:ext cx="851157" cy="1127060"/>
          </a:xfrm>
          <a:prstGeom prst="roundRect">
            <a:avLst/>
          </a:prstGeom>
          <a:noFill/>
          <a:ln w="38100">
            <a:solidFill>
              <a:srgbClr val="DA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539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609178" y="544701"/>
            <a:ext cx="8973645" cy="572920"/>
          </a:xfrm>
        </p:spPr>
        <p:txBody>
          <a:bodyPr/>
          <a:lstStyle/>
          <a:p>
            <a:r>
              <a:rPr lang="en-US" dirty="0"/>
              <a:t>The purpose of the ZCC is to provide CSPs with support for overlapping IP ranges in end-customer environments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926" y="3395315"/>
            <a:ext cx="5377031" cy="3327038"/>
          </a:xfrm>
          <a:prstGeom prst="rect">
            <a:avLst/>
          </a:prstGeom>
        </p:spPr>
      </p:pic>
    </p:spTree>
    <p:extLst>
      <p:ext uri="{BB962C8B-B14F-4D97-AF65-F5344CB8AC3E}">
        <p14:creationId xmlns:p14="http://schemas.microsoft.com/office/powerpoint/2010/main" val="2502164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ZCC acts as a network proxy between the CSP entities (ZVM + VRAs) and the end-customer entities</a:t>
            </a:r>
          </a:p>
          <a:p>
            <a:pPr lvl="1"/>
            <a:r>
              <a:rPr lang="en-US" dirty="0"/>
              <a:t>Two NICs: one in the CSP’s network (eth0) and one in the customer’s (eth1)</a:t>
            </a:r>
          </a:p>
          <a:p>
            <a:pPr lvl="1"/>
            <a:r>
              <a:rPr lang="en-US" dirty="0"/>
              <a:t>Connecting to the customer’s network implies a VPN</a:t>
            </a:r>
          </a:p>
          <a:p>
            <a:r>
              <a:rPr lang="en-US" dirty="0"/>
              <a:t>The ZCC serves a variable number of entities, and therefore handles multiple ports</a:t>
            </a:r>
          </a:p>
          <a:p>
            <a:r>
              <a:rPr lang="en-US" dirty="0"/>
              <a:t>One ZCC per end-customer-ZVM</a:t>
            </a:r>
          </a:p>
          <a:p>
            <a:endParaRPr lang="en-US" dirty="0"/>
          </a:p>
        </p:txBody>
      </p:sp>
      <p:sp>
        <p:nvSpPr>
          <p:cNvPr id="3" name="Title 2"/>
          <p:cNvSpPr>
            <a:spLocks noGrp="1"/>
          </p:cNvSpPr>
          <p:nvPr>
            <p:ph type="title"/>
          </p:nvPr>
        </p:nvSpPr>
        <p:spPr/>
        <p:txBody>
          <a:bodyPr>
            <a:normAutofit fontScale="90000"/>
          </a:bodyPr>
          <a:lstStyle/>
          <a:p>
            <a:r>
              <a:rPr lang="en-US" dirty="0"/>
              <a:t>Core Implementation</a:t>
            </a:r>
          </a:p>
        </p:txBody>
      </p:sp>
    </p:spTree>
    <p:extLst>
      <p:ext uri="{BB962C8B-B14F-4D97-AF65-F5344CB8AC3E}">
        <p14:creationId xmlns:p14="http://schemas.microsoft.com/office/powerpoint/2010/main" val="1753226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8580" y="1031096"/>
            <a:ext cx="11544709" cy="523373"/>
          </a:xfrm>
        </p:spPr>
        <p:txBody>
          <a:bodyPr>
            <a:normAutofit/>
          </a:bodyPr>
          <a:lstStyle/>
          <a:p>
            <a:r>
              <a:rPr lang="en-US" dirty="0"/>
              <a:t>A ZCC port is “mapped” to an address + port of an entity (ZVM / VRA)</a:t>
            </a:r>
          </a:p>
        </p:txBody>
      </p:sp>
      <p:sp>
        <p:nvSpPr>
          <p:cNvPr id="3" name="Title 2"/>
          <p:cNvSpPr>
            <a:spLocks noGrp="1"/>
          </p:cNvSpPr>
          <p:nvPr>
            <p:ph type="title"/>
          </p:nvPr>
        </p:nvSpPr>
        <p:spPr/>
        <p:txBody>
          <a:bodyPr>
            <a:normAutofit fontScale="90000"/>
          </a:bodyPr>
          <a:lstStyle/>
          <a:p>
            <a:r>
              <a:rPr lang="en-US" dirty="0"/>
              <a:t>Core Implementation – Conceptual View – Zoom In</a:t>
            </a:r>
          </a:p>
        </p:txBody>
      </p:sp>
      <p:sp>
        <p:nvSpPr>
          <p:cNvPr id="4" name="Rounded Rectangle 3"/>
          <p:cNvSpPr/>
          <p:nvPr/>
        </p:nvSpPr>
        <p:spPr>
          <a:xfrm>
            <a:off x="5052466" y="3393722"/>
            <a:ext cx="3657400" cy="2732443"/>
          </a:xfrm>
          <a:prstGeom prst="round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92526"/>
                </a:solidFill>
                <a:effectLst/>
                <a:uLnTx/>
                <a:uFillTx/>
                <a:latin typeface="Calibri"/>
                <a:ea typeface="+mn-ea"/>
                <a:cs typeface="+mn-cs"/>
              </a:rPr>
              <a:t> ZCC</a:t>
            </a:r>
          </a:p>
        </p:txBody>
      </p:sp>
      <p:sp>
        <p:nvSpPr>
          <p:cNvPr id="5" name="Rounded Rectangle 4"/>
          <p:cNvSpPr/>
          <p:nvPr/>
        </p:nvSpPr>
        <p:spPr>
          <a:xfrm>
            <a:off x="9762587" y="3655227"/>
            <a:ext cx="1048375" cy="536667"/>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15" name="Rounded Rectangle 14"/>
          <p:cNvSpPr/>
          <p:nvPr/>
        </p:nvSpPr>
        <p:spPr>
          <a:xfrm>
            <a:off x="9762587" y="4589563"/>
            <a:ext cx="1048375" cy="536667"/>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sp>
        <p:nvSpPr>
          <p:cNvPr id="19" name="Rounded Rectangle 18"/>
          <p:cNvSpPr/>
          <p:nvPr/>
        </p:nvSpPr>
        <p:spPr>
          <a:xfrm>
            <a:off x="9762587" y="5522911"/>
            <a:ext cx="1048375" cy="536667"/>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cxnSp>
        <p:nvCxnSpPr>
          <p:cNvPr id="33" name="Straight Connector 32"/>
          <p:cNvCxnSpPr/>
          <p:nvPr/>
        </p:nvCxnSpPr>
        <p:spPr>
          <a:xfrm flipV="1">
            <a:off x="5061291" y="4002667"/>
            <a:ext cx="4078933" cy="8096"/>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5037121" y="4941056"/>
            <a:ext cx="4078933" cy="8096"/>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052466" y="5802580"/>
            <a:ext cx="4115570" cy="60758"/>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4390798" y="4544761"/>
            <a:ext cx="760196" cy="396295"/>
            <a:chOff x="2253654" y="3033627"/>
            <a:chExt cx="760196" cy="396295"/>
          </a:xfrm>
        </p:grpSpPr>
        <p:sp>
          <p:nvSpPr>
            <p:cNvPr id="27" name="TextBox 26"/>
            <p:cNvSpPr txBox="1"/>
            <p:nvPr/>
          </p:nvSpPr>
          <p:spPr>
            <a:xfrm>
              <a:off x="2293088" y="3033627"/>
              <a:ext cx="720762" cy="365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9082</a:t>
              </a:r>
            </a:p>
          </p:txBody>
        </p:sp>
        <p:cxnSp>
          <p:nvCxnSpPr>
            <p:cNvPr id="38" name="Straight Connector 37"/>
            <p:cNvCxnSpPr/>
            <p:nvPr/>
          </p:nvCxnSpPr>
          <p:spPr>
            <a:xfrm>
              <a:off x="2253654" y="3429922"/>
              <a:ext cx="64632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4412064" y="5404349"/>
            <a:ext cx="760196" cy="396295"/>
            <a:chOff x="2253654" y="3033627"/>
            <a:chExt cx="760196" cy="396295"/>
          </a:xfrm>
        </p:grpSpPr>
        <p:sp>
          <p:nvSpPr>
            <p:cNvPr id="41" name="TextBox 40"/>
            <p:cNvSpPr txBox="1"/>
            <p:nvPr/>
          </p:nvSpPr>
          <p:spPr>
            <a:xfrm>
              <a:off x="2293088" y="3033627"/>
              <a:ext cx="720762" cy="365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9084</a:t>
              </a:r>
            </a:p>
          </p:txBody>
        </p:sp>
        <p:cxnSp>
          <p:nvCxnSpPr>
            <p:cNvPr id="42" name="Straight Connector 41"/>
            <p:cNvCxnSpPr/>
            <p:nvPr/>
          </p:nvCxnSpPr>
          <p:spPr>
            <a:xfrm>
              <a:off x="2253654" y="3429922"/>
              <a:ext cx="64632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4383918" y="3613497"/>
            <a:ext cx="760196" cy="396295"/>
            <a:chOff x="2253654" y="3033627"/>
            <a:chExt cx="760196" cy="396295"/>
          </a:xfrm>
        </p:grpSpPr>
        <p:sp>
          <p:nvSpPr>
            <p:cNvPr id="45" name="TextBox 44"/>
            <p:cNvSpPr txBox="1"/>
            <p:nvPr/>
          </p:nvSpPr>
          <p:spPr>
            <a:xfrm>
              <a:off x="2293088" y="3033627"/>
              <a:ext cx="720762" cy="365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9081</a:t>
              </a:r>
            </a:p>
          </p:txBody>
        </p:sp>
        <p:cxnSp>
          <p:nvCxnSpPr>
            <p:cNvPr id="46" name="Straight Connector 45"/>
            <p:cNvCxnSpPr/>
            <p:nvPr/>
          </p:nvCxnSpPr>
          <p:spPr>
            <a:xfrm>
              <a:off x="2253654" y="3429922"/>
              <a:ext cx="64632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9116054" y="3598229"/>
            <a:ext cx="760196" cy="396295"/>
            <a:chOff x="2253654" y="3033627"/>
            <a:chExt cx="760196" cy="396295"/>
          </a:xfrm>
        </p:grpSpPr>
        <p:sp>
          <p:nvSpPr>
            <p:cNvPr id="48" name="TextBox 47"/>
            <p:cNvSpPr txBox="1"/>
            <p:nvPr/>
          </p:nvSpPr>
          <p:spPr>
            <a:xfrm>
              <a:off x="2293088" y="3033627"/>
              <a:ext cx="720762" cy="365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9081</a:t>
              </a:r>
            </a:p>
          </p:txBody>
        </p:sp>
        <p:cxnSp>
          <p:nvCxnSpPr>
            <p:cNvPr id="49" name="Straight Connector 48"/>
            <p:cNvCxnSpPr/>
            <p:nvPr/>
          </p:nvCxnSpPr>
          <p:spPr>
            <a:xfrm>
              <a:off x="2253654" y="3429922"/>
              <a:ext cx="64632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9113728" y="4559791"/>
            <a:ext cx="760196" cy="396295"/>
            <a:chOff x="2253654" y="3033627"/>
            <a:chExt cx="760196" cy="396295"/>
          </a:xfrm>
        </p:grpSpPr>
        <p:sp>
          <p:nvSpPr>
            <p:cNvPr id="51" name="TextBox 50"/>
            <p:cNvSpPr txBox="1"/>
            <p:nvPr/>
          </p:nvSpPr>
          <p:spPr>
            <a:xfrm>
              <a:off x="2293088" y="3033627"/>
              <a:ext cx="720762" cy="365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4007</a:t>
              </a:r>
            </a:p>
          </p:txBody>
        </p:sp>
        <p:cxnSp>
          <p:nvCxnSpPr>
            <p:cNvPr id="52" name="Straight Connector 51"/>
            <p:cNvCxnSpPr/>
            <p:nvPr/>
          </p:nvCxnSpPr>
          <p:spPr>
            <a:xfrm>
              <a:off x="2253654" y="3429922"/>
              <a:ext cx="64632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9108905" y="5480184"/>
            <a:ext cx="760196" cy="396295"/>
            <a:chOff x="2253654" y="3033627"/>
            <a:chExt cx="760196" cy="396295"/>
          </a:xfrm>
        </p:grpSpPr>
        <p:sp>
          <p:nvSpPr>
            <p:cNvPr id="54" name="TextBox 53"/>
            <p:cNvSpPr txBox="1"/>
            <p:nvPr/>
          </p:nvSpPr>
          <p:spPr>
            <a:xfrm>
              <a:off x="2293088" y="3033627"/>
              <a:ext cx="720762" cy="365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4007</a:t>
              </a:r>
            </a:p>
          </p:txBody>
        </p:sp>
        <p:cxnSp>
          <p:nvCxnSpPr>
            <p:cNvPr id="55" name="Straight Connector 54"/>
            <p:cNvCxnSpPr/>
            <p:nvPr/>
          </p:nvCxnSpPr>
          <p:spPr>
            <a:xfrm>
              <a:off x="2253654" y="3429922"/>
              <a:ext cx="64632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6" name="Rounded Rectangle 55"/>
          <p:cNvSpPr/>
          <p:nvPr/>
        </p:nvSpPr>
        <p:spPr>
          <a:xfrm>
            <a:off x="500556" y="4632095"/>
            <a:ext cx="1048375" cy="536667"/>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cxnSp>
        <p:nvCxnSpPr>
          <p:cNvPr id="61" name="Straight Connector 60"/>
          <p:cNvCxnSpPr/>
          <p:nvPr/>
        </p:nvCxnSpPr>
        <p:spPr>
          <a:xfrm>
            <a:off x="3661324" y="2456121"/>
            <a:ext cx="1491" cy="3879048"/>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6513707" y="2186351"/>
            <a:ext cx="10637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CSP</a:t>
            </a:r>
          </a:p>
        </p:txBody>
      </p:sp>
      <p:sp>
        <p:nvSpPr>
          <p:cNvPr id="64" name="TextBox 63"/>
          <p:cNvSpPr txBox="1"/>
          <p:nvPr/>
        </p:nvSpPr>
        <p:spPr>
          <a:xfrm>
            <a:off x="906249" y="2191780"/>
            <a:ext cx="229690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Customer</a:t>
            </a:r>
          </a:p>
        </p:txBody>
      </p:sp>
      <p:cxnSp>
        <p:nvCxnSpPr>
          <p:cNvPr id="66" name="Straight Connector 65"/>
          <p:cNvCxnSpPr/>
          <p:nvPr/>
        </p:nvCxnSpPr>
        <p:spPr>
          <a:xfrm>
            <a:off x="1548931" y="4919643"/>
            <a:ext cx="2821050" cy="11815"/>
          </a:xfrm>
          <a:prstGeom prst="line">
            <a:avLst/>
          </a:prstGeom>
          <a:ln w="38100">
            <a:solidFill>
              <a:srgbClr val="00B05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Elbow Connector 72"/>
          <p:cNvCxnSpPr/>
          <p:nvPr/>
        </p:nvCxnSpPr>
        <p:spPr>
          <a:xfrm>
            <a:off x="1548931" y="5126230"/>
            <a:ext cx="2863133" cy="674414"/>
          </a:xfrm>
          <a:prstGeom prst="bentConnector3">
            <a:avLst/>
          </a:prstGeom>
          <a:ln w="38100">
            <a:solidFill>
              <a:srgbClr val="00B050"/>
            </a:solidFill>
            <a:prstDash val="dash"/>
          </a:ln>
          <a:effectLst/>
        </p:spPr>
        <p:style>
          <a:lnRef idx="2">
            <a:schemeClr val="accent1"/>
          </a:lnRef>
          <a:fillRef idx="0">
            <a:schemeClr val="accent1"/>
          </a:fillRef>
          <a:effectRef idx="1">
            <a:schemeClr val="accent1"/>
          </a:effectRef>
          <a:fontRef idx="minor">
            <a:schemeClr val="tx1"/>
          </a:fontRef>
        </p:style>
      </p:cxnSp>
      <p:sp>
        <p:nvSpPr>
          <p:cNvPr id="36" name="Content Placeholder 1"/>
          <p:cNvSpPr txBox="1">
            <a:spLocks/>
          </p:cNvSpPr>
          <p:nvPr/>
        </p:nvSpPr>
        <p:spPr>
          <a:xfrm>
            <a:off x="280373" y="1560687"/>
            <a:ext cx="11544709" cy="523373"/>
          </a:xfrm>
          <a:prstGeom prst="rect">
            <a:avLst/>
          </a:prstGeom>
        </p:spPr>
        <p:txBody>
          <a:bodyPr vert="horz" lIns="91436" tIns="45718" rIns="91436" bIns="45718" rtlCol="0">
            <a:normAutofit/>
          </a:bodyPr>
          <a:lstStyle>
            <a:lvl1pPr marL="457167" indent="-457167" algn="l" defTabSz="609555" rtl="0" eaLnBrk="1" latinLnBrk="0" hangingPunct="1">
              <a:spcBef>
                <a:spcPct val="20000"/>
              </a:spcBef>
              <a:buClr>
                <a:srgbClr val="A30015"/>
              </a:buClr>
              <a:buFont typeface="Arial"/>
              <a:buChar char="•"/>
              <a:defRPr sz="2800" b="0" i="0" kern="1200">
                <a:solidFill>
                  <a:schemeClr val="tx1">
                    <a:lumMod val="75000"/>
                    <a:lumOff val="25000"/>
                  </a:schemeClr>
                </a:solidFill>
                <a:latin typeface="+mj-lt"/>
                <a:ea typeface="+mn-ea"/>
                <a:cs typeface="Calibri"/>
              </a:defRPr>
            </a:lvl1pPr>
            <a:lvl2pPr marL="990526" indent="-380972" algn="l" defTabSz="609555" rtl="0" eaLnBrk="1" latinLnBrk="0" hangingPunct="1">
              <a:spcBef>
                <a:spcPct val="20000"/>
              </a:spcBef>
              <a:buClr>
                <a:srgbClr val="A30015"/>
              </a:buClr>
              <a:buFont typeface="Arial"/>
              <a:buChar char="–"/>
              <a:defRPr sz="26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523887" indent="-304776" algn="l" defTabSz="609555" rtl="0" eaLnBrk="1" latinLnBrk="0" hangingPunct="1">
              <a:spcBef>
                <a:spcPct val="20000"/>
              </a:spcBef>
              <a:buClr>
                <a:srgbClr val="A30015"/>
              </a:buClr>
              <a:buFont typeface="Arial"/>
              <a:buChar char="•"/>
              <a:defRPr sz="2600" b="0" i="0" kern="1200">
                <a:solidFill>
                  <a:schemeClr val="tx1">
                    <a:lumMod val="75000"/>
                    <a:lumOff val="25000"/>
                  </a:schemeClr>
                </a:solidFill>
                <a:latin typeface="Calibri Light" panose="020F0302020204030204" pitchFamily="34" charset="0"/>
                <a:ea typeface="+mn-ea"/>
                <a:cs typeface="Calibri Light" panose="020F0302020204030204" pitchFamily="34" charset="0"/>
              </a:defRPr>
            </a:lvl3pPr>
            <a:lvl4pPr marL="2133440" indent="-304776" algn="l" defTabSz="609555" rtl="0" eaLnBrk="1" latinLnBrk="0" hangingPunct="1">
              <a:spcBef>
                <a:spcPct val="20000"/>
              </a:spcBef>
              <a:buClr>
                <a:srgbClr val="A30015"/>
              </a:buClr>
              <a:buFont typeface="Arial"/>
              <a:buChar char="–"/>
              <a:defRPr sz="2000" b="0" i="1" kern="1200">
                <a:solidFill>
                  <a:schemeClr val="tx1">
                    <a:lumMod val="75000"/>
                    <a:lumOff val="25000"/>
                  </a:schemeClr>
                </a:solidFill>
                <a:latin typeface="Calibri Light" panose="020F0302020204030204" pitchFamily="34" charset="0"/>
                <a:ea typeface="+mn-ea"/>
                <a:cs typeface="Calibri Light" panose="020F0302020204030204" pitchFamily="34" charset="0"/>
              </a:defRPr>
            </a:lvl4pPr>
            <a:lvl5pPr marL="2742994" indent="-304776" algn="l" defTabSz="609555" rtl="0" eaLnBrk="1" latinLnBrk="0" hangingPunct="1">
              <a:spcBef>
                <a:spcPct val="20000"/>
              </a:spcBef>
              <a:buClr>
                <a:srgbClr val="A30015"/>
              </a:buClr>
              <a:buFont typeface="Arial"/>
              <a:buChar char="»"/>
              <a:defRPr sz="2000" b="0" i="1" kern="1200">
                <a:solidFill>
                  <a:schemeClr val="tx1">
                    <a:lumMod val="75000"/>
                    <a:lumOff val="25000"/>
                  </a:schemeClr>
                </a:solidFill>
                <a:latin typeface="Calibri Light" panose="020F0302020204030204" pitchFamily="34" charset="0"/>
                <a:ea typeface="+mn-ea"/>
                <a:cs typeface="Calibri Light" panose="020F0302020204030204" pitchFamily="34" charset="0"/>
              </a:defRPr>
            </a:lvl5pPr>
            <a:lvl6pPr marL="3352548" indent="-304776" algn="l" defTabSz="609555" rtl="0" eaLnBrk="1" latinLnBrk="0" hangingPunct="1">
              <a:spcBef>
                <a:spcPct val="20000"/>
              </a:spcBef>
              <a:buFont typeface="Arial"/>
              <a:buChar char="•"/>
              <a:defRPr sz="2700"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700"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700"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700" kern="1200">
                <a:solidFill>
                  <a:schemeClr val="tx1"/>
                </a:solidFill>
                <a:latin typeface="+mn-lt"/>
                <a:ea typeface="+mn-ea"/>
                <a:cs typeface="+mn-cs"/>
              </a:defRPr>
            </a:lvl9pPr>
          </a:lstStyle>
          <a:p>
            <a:pPr marL="457167" marR="0" lvl="0" indent="-457167" algn="l" defTabSz="609555" rtl="0" eaLnBrk="1" fontAlgn="auto" latinLnBrk="0" hangingPunct="1">
              <a:lnSpc>
                <a:spcPct val="100000"/>
              </a:lnSpc>
              <a:spcBef>
                <a:spcPct val="20000"/>
              </a:spcBef>
              <a:spcAft>
                <a:spcPts val="0"/>
              </a:spcAft>
              <a:buClr>
                <a:srgbClr val="A30015"/>
              </a:buClr>
              <a:buSzTx/>
              <a:buFont typeface="Arial"/>
              <a:buChar char="•"/>
              <a:tabLst/>
              <a:defRPr/>
            </a:pPr>
            <a:r>
              <a:rPr kumimoji="0" lang="en-US" sz="2800" b="0" i="0" u="none" strike="noStrike" kern="1200" cap="none" spc="0" normalizeH="0" baseline="0" noProof="0" dirty="0">
                <a:ln>
                  <a:noFill/>
                </a:ln>
                <a:solidFill>
                  <a:srgbClr val="292526">
                    <a:lumMod val="75000"/>
                    <a:lumOff val="25000"/>
                  </a:srgbClr>
                </a:solidFill>
                <a:effectLst/>
                <a:uLnTx/>
                <a:uFillTx/>
                <a:latin typeface="Calibri"/>
                <a:ea typeface="+mn-ea"/>
                <a:cs typeface="Calibri"/>
              </a:rPr>
              <a:t>The customer VRA only connects to the “customer side” address of the ZCC</a:t>
            </a:r>
          </a:p>
        </p:txBody>
      </p:sp>
    </p:spTree>
    <p:extLst>
      <p:ext uri="{BB962C8B-B14F-4D97-AF65-F5344CB8AC3E}">
        <p14:creationId xmlns:p14="http://schemas.microsoft.com/office/powerpoint/2010/main" val="13177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500"/>
                                        <p:tgtEl>
                                          <p:spTgt spid="6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childTnLst>
                                </p:cTn>
                              </p:par>
                              <p:par>
                                <p:cTn id="42" presetID="22" presetClass="entr" presetSubtype="8"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left)">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left)">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wipe(left)">
                                      <p:cBhvr>
                                        <p:cTn id="68" dur="500"/>
                                        <p:tgtEl>
                                          <p:spTgt spid="73"/>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P spid="15" grpId="0" animBg="1"/>
      <p:bldP spid="19" grpId="0" animBg="1"/>
      <p:bldP spid="56" grpId="0" animBg="1"/>
      <p:bldP spid="63" grpId="0"/>
      <p:bldP spid="64" grpId="0"/>
      <p:bldP spid="3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4159129-F88F-4983-8F92-B20BC85FBEAF}"/>
              </a:ext>
            </a:extLst>
          </p:cNvPr>
          <p:cNvSpPr>
            <a:spLocks noGrp="1"/>
          </p:cNvSpPr>
          <p:nvPr>
            <p:ph idx="1"/>
          </p:nvPr>
        </p:nvSpPr>
        <p:spPr/>
        <p:txBody>
          <a:bodyPr/>
          <a:lstStyle/>
          <a:p>
            <a:r>
              <a:rPr lang="en-US" dirty="0"/>
              <a:t>Required:</a:t>
            </a:r>
          </a:p>
          <a:p>
            <a:pPr lvl="1"/>
            <a:r>
              <a:rPr lang="en-US" dirty="0"/>
              <a:t>CSP must have a CloudO2M license</a:t>
            </a:r>
          </a:p>
          <a:p>
            <a:pPr lvl="1"/>
            <a:r>
              <a:rPr lang="en-US" dirty="0"/>
              <a:t>Customer ZVM must have a </a:t>
            </a:r>
            <a:r>
              <a:rPr lang="en-US" dirty="0" err="1"/>
              <a:t>DRaaS</a:t>
            </a:r>
            <a:r>
              <a:rPr lang="en-US" dirty="0"/>
              <a:t>-E license</a:t>
            </a:r>
          </a:p>
          <a:p>
            <a:r>
              <a:rPr lang="en-US" dirty="0"/>
              <a:t>How does the customer get a </a:t>
            </a:r>
            <a:r>
              <a:rPr lang="en-US" dirty="0" err="1"/>
              <a:t>DRaaS</a:t>
            </a:r>
            <a:r>
              <a:rPr lang="en-US" dirty="0"/>
              <a:t>-E license?</a:t>
            </a:r>
          </a:p>
          <a:p>
            <a:pPr lvl="1"/>
            <a:r>
              <a:rPr lang="en-US" dirty="0"/>
              <a:t>CSP must register the ZORG on the Tenants Portal with a Product Type of </a:t>
            </a:r>
            <a:r>
              <a:rPr lang="en-US" dirty="0" err="1"/>
              <a:t>Mulitcloud</a:t>
            </a:r>
            <a:endParaRPr lang="en-US" dirty="0"/>
          </a:p>
          <a:p>
            <a:pPr lvl="1"/>
            <a:r>
              <a:rPr lang="en-US" dirty="0"/>
              <a:t>Once this is saved, it will send a </a:t>
            </a:r>
            <a:r>
              <a:rPr lang="en-US" dirty="0" err="1"/>
              <a:t>Saleforce</a:t>
            </a:r>
            <a:r>
              <a:rPr lang="en-US" dirty="0"/>
              <a:t> task to the Cloud Architect to create the </a:t>
            </a:r>
            <a:r>
              <a:rPr lang="en-US" dirty="0" err="1"/>
              <a:t>DRaaS</a:t>
            </a:r>
            <a:r>
              <a:rPr lang="en-US" dirty="0"/>
              <a:t>-E license. </a:t>
            </a:r>
          </a:p>
          <a:p>
            <a:pPr lvl="1"/>
            <a:r>
              <a:rPr lang="en-US" dirty="0"/>
              <a:t>The Cloud Architect creates and sends the license to the CSP, who then implements that on the customer ZVM (site settings)</a:t>
            </a:r>
          </a:p>
        </p:txBody>
      </p:sp>
      <p:sp>
        <p:nvSpPr>
          <p:cNvPr id="3" name="Title 2">
            <a:extLst>
              <a:ext uri="{FF2B5EF4-FFF2-40B4-BE49-F238E27FC236}">
                <a16:creationId xmlns:a16="http://schemas.microsoft.com/office/drawing/2014/main" id="{3156D5A5-74E7-4054-AFFA-407109ECF056}"/>
              </a:ext>
            </a:extLst>
          </p:cNvPr>
          <p:cNvSpPr>
            <a:spLocks noGrp="1"/>
          </p:cNvSpPr>
          <p:nvPr>
            <p:ph type="title"/>
          </p:nvPr>
        </p:nvSpPr>
        <p:spPr/>
        <p:txBody>
          <a:bodyPr>
            <a:normAutofit fontScale="90000"/>
          </a:bodyPr>
          <a:lstStyle/>
          <a:p>
            <a:r>
              <a:rPr lang="en-US" dirty="0"/>
              <a:t>How to grant O2M/LTR features to the Customer</a:t>
            </a:r>
          </a:p>
        </p:txBody>
      </p:sp>
    </p:spTree>
    <p:extLst>
      <p:ext uri="{BB962C8B-B14F-4D97-AF65-F5344CB8AC3E}">
        <p14:creationId xmlns:p14="http://schemas.microsoft.com/office/powerpoint/2010/main" val="189736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ZCC relies on Network Address Translation / Port Address Translation (NAT/PAT) for achieving its goal</a:t>
            </a:r>
          </a:p>
          <a:p>
            <a:pPr lvl="1"/>
            <a:r>
              <a:rPr lang="en-US" dirty="0"/>
              <a:t>Implemented by </a:t>
            </a:r>
            <a:r>
              <a:rPr lang="en-US" dirty="0" err="1"/>
              <a:t>iptables</a:t>
            </a:r>
            <a:r>
              <a:rPr lang="en-US" dirty="0"/>
              <a:t> (Linux user-space command-line tool for configuring the Linux kernel firewall)</a:t>
            </a:r>
          </a:p>
          <a:p>
            <a:pPr lvl="1"/>
            <a:r>
              <a:rPr lang="en-US" dirty="0"/>
              <a:t>Two NAT rules are applied as a packet is processed: Destination NAT (DNAT) and Source NAT (SNAT)</a:t>
            </a:r>
          </a:p>
          <a:p>
            <a:endParaRPr lang="en-US" dirty="0"/>
          </a:p>
        </p:txBody>
      </p:sp>
      <p:sp>
        <p:nvSpPr>
          <p:cNvPr id="3" name="Title 2"/>
          <p:cNvSpPr>
            <a:spLocks noGrp="1"/>
          </p:cNvSpPr>
          <p:nvPr>
            <p:ph type="title"/>
          </p:nvPr>
        </p:nvSpPr>
        <p:spPr/>
        <p:txBody>
          <a:bodyPr>
            <a:normAutofit fontScale="90000"/>
          </a:bodyPr>
          <a:lstStyle/>
          <a:p>
            <a:r>
              <a:rPr lang="en-US" dirty="0"/>
              <a:t>Core Implementation – Packet Flow</a:t>
            </a:r>
          </a:p>
        </p:txBody>
      </p:sp>
    </p:spTree>
    <p:extLst>
      <p:ext uri="{BB962C8B-B14F-4D97-AF65-F5344CB8AC3E}">
        <p14:creationId xmlns:p14="http://schemas.microsoft.com/office/powerpoint/2010/main" val="4045410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Q: Packet leaves the ZCC and reaches CSP VRA. How is the reply sent back? Where is the rule that maps port 10112 back to the customer VRA?</a:t>
            </a:r>
          </a:p>
          <a:p>
            <a:r>
              <a:rPr lang="en-US" dirty="0">
                <a:sym typeface="Wingdings" panose="05000000000000000000" pitchFamily="2" charset="2"/>
              </a:rPr>
              <a:t>A: The Linux firewall is </a:t>
            </a:r>
            <a:r>
              <a:rPr lang="en-US" i="1" dirty="0" err="1">
                <a:sym typeface="Wingdings" panose="05000000000000000000" pitchFamily="2" charset="2"/>
              </a:rPr>
              <a:t>stateful</a:t>
            </a:r>
            <a:r>
              <a:rPr lang="en-US" dirty="0">
                <a:sym typeface="Wingdings" panose="05000000000000000000" pitchFamily="2" charset="2"/>
              </a:rPr>
              <a:t>: it allocates a port when a TCP connection is established, and remembers it for the lifetime of the connection.</a:t>
            </a:r>
          </a:p>
          <a:p>
            <a:endParaRPr lang="en-US" dirty="0"/>
          </a:p>
        </p:txBody>
      </p:sp>
      <p:sp>
        <p:nvSpPr>
          <p:cNvPr id="3" name="Title 2"/>
          <p:cNvSpPr>
            <a:spLocks noGrp="1"/>
          </p:cNvSpPr>
          <p:nvPr>
            <p:ph type="title"/>
          </p:nvPr>
        </p:nvSpPr>
        <p:spPr/>
        <p:txBody>
          <a:bodyPr>
            <a:normAutofit fontScale="90000"/>
          </a:bodyPr>
          <a:lstStyle/>
          <a:p>
            <a:r>
              <a:rPr lang="en-US" dirty="0"/>
              <a:t>Core Implementation – Extra Credit…</a:t>
            </a:r>
          </a:p>
        </p:txBody>
      </p:sp>
      <p:grpSp>
        <p:nvGrpSpPr>
          <p:cNvPr id="19" name="Group 18"/>
          <p:cNvGrpSpPr/>
          <p:nvPr/>
        </p:nvGrpSpPr>
        <p:grpSpPr>
          <a:xfrm>
            <a:off x="248765" y="3578630"/>
            <a:ext cx="11261019" cy="2224610"/>
            <a:chOff x="248765" y="3578630"/>
            <a:chExt cx="11261019" cy="2224610"/>
          </a:xfrm>
        </p:grpSpPr>
        <p:sp>
          <p:nvSpPr>
            <p:cNvPr id="4" name="Rounded Rectangle 3"/>
            <p:cNvSpPr/>
            <p:nvPr/>
          </p:nvSpPr>
          <p:spPr>
            <a:xfrm>
              <a:off x="9762587" y="4589563"/>
              <a:ext cx="1048375" cy="536667"/>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cxnSp>
          <p:nvCxnSpPr>
            <p:cNvPr id="5" name="Straight Connector 4"/>
            <p:cNvCxnSpPr/>
            <p:nvPr/>
          </p:nvCxnSpPr>
          <p:spPr>
            <a:xfrm flipV="1">
              <a:off x="5037121" y="4941056"/>
              <a:ext cx="4078933" cy="8096"/>
            </a:xfrm>
            <a:prstGeom prst="line">
              <a:avLst/>
            </a:prstGeom>
            <a:ln w="381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9113728" y="4559791"/>
              <a:ext cx="760196" cy="396295"/>
              <a:chOff x="2253654" y="3033627"/>
              <a:chExt cx="760196" cy="396295"/>
            </a:xfrm>
          </p:grpSpPr>
          <p:sp>
            <p:nvSpPr>
              <p:cNvPr id="7" name="TextBox 6"/>
              <p:cNvSpPr txBox="1"/>
              <p:nvPr/>
            </p:nvSpPr>
            <p:spPr>
              <a:xfrm>
                <a:off x="2293088" y="3033627"/>
                <a:ext cx="720762" cy="365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4007</a:t>
                </a:r>
              </a:p>
            </p:txBody>
          </p:sp>
          <p:cxnSp>
            <p:nvCxnSpPr>
              <p:cNvPr id="8" name="Straight Connector 7"/>
              <p:cNvCxnSpPr/>
              <p:nvPr/>
            </p:nvCxnSpPr>
            <p:spPr>
              <a:xfrm>
                <a:off x="2253654" y="3429922"/>
                <a:ext cx="646323"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 name="Rounded Rectangle 8"/>
            <p:cNvSpPr/>
            <p:nvPr/>
          </p:nvSpPr>
          <p:spPr>
            <a:xfrm>
              <a:off x="500556" y="4632095"/>
              <a:ext cx="1048375" cy="536667"/>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sp>
          <p:nvSpPr>
            <p:cNvPr id="10" name="Rectangle 9"/>
            <p:cNvSpPr/>
            <p:nvPr/>
          </p:nvSpPr>
          <p:spPr>
            <a:xfrm>
              <a:off x="5536973" y="4441620"/>
              <a:ext cx="3157949" cy="878272"/>
            </a:xfrm>
            <a:prstGeom prst="rect">
              <a:avLst/>
            </a:prstGeom>
            <a:solidFill>
              <a:schemeClr val="accent6">
                <a:lumMod val="20000"/>
                <a:lumOff val="80000"/>
              </a:schemeClr>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526"/>
                  </a:solidFill>
                  <a:effectLst/>
                  <a:uLnTx/>
                  <a:uFillTx/>
                  <a:latin typeface="Calibri"/>
                  <a:ea typeface="+mn-ea"/>
                  <a:cs typeface="+mn-cs"/>
                </a:rPr>
                <a:t>From: </a:t>
              </a:r>
              <a:r>
                <a:rPr kumimoji="0" lang="en-US" sz="2400" b="1" i="0" u="none" strike="noStrike" kern="1200" cap="none" spc="0" normalizeH="0" baseline="0" noProof="0" dirty="0">
                  <a:ln>
                    <a:noFill/>
                  </a:ln>
                  <a:solidFill>
                    <a:srgbClr val="FF0000"/>
                  </a:solidFill>
                  <a:effectLst/>
                  <a:uLnTx/>
                  <a:uFillTx/>
                  <a:latin typeface="Calibri"/>
                  <a:ea typeface="+mn-ea"/>
                  <a:cs typeface="+mn-cs"/>
                </a:rPr>
                <a:t>172.16.2.3:10112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526"/>
                  </a:solidFill>
                  <a:effectLst/>
                  <a:uLnTx/>
                  <a:uFillTx/>
                  <a:latin typeface="Calibri"/>
                  <a:ea typeface="+mn-ea"/>
                  <a:cs typeface="+mn-cs"/>
                </a:rPr>
                <a:t>To:      172.16.1.5:4007</a:t>
              </a:r>
            </a:p>
          </p:txBody>
        </p:sp>
        <p:sp>
          <p:nvSpPr>
            <p:cNvPr id="11" name="TextBox 10"/>
            <p:cNvSpPr txBox="1"/>
            <p:nvPr/>
          </p:nvSpPr>
          <p:spPr>
            <a:xfrm>
              <a:off x="10286774" y="4175429"/>
              <a:ext cx="12230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172.16.1.5</a:t>
              </a:r>
            </a:p>
          </p:txBody>
        </p:sp>
        <p:sp>
          <p:nvSpPr>
            <p:cNvPr id="12" name="TextBox 11"/>
            <p:cNvSpPr txBox="1"/>
            <p:nvPr/>
          </p:nvSpPr>
          <p:spPr>
            <a:xfrm>
              <a:off x="248765" y="4219096"/>
              <a:ext cx="9697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10.0.0.3</a:t>
              </a:r>
            </a:p>
          </p:txBody>
        </p:sp>
        <p:grpSp>
          <p:nvGrpSpPr>
            <p:cNvPr id="13" name="Group 12"/>
            <p:cNvGrpSpPr/>
            <p:nvPr/>
          </p:nvGrpSpPr>
          <p:grpSpPr>
            <a:xfrm>
              <a:off x="1428750" y="4544761"/>
              <a:ext cx="3722244" cy="396295"/>
              <a:chOff x="-708394" y="3033627"/>
              <a:chExt cx="3722244" cy="396295"/>
            </a:xfrm>
          </p:grpSpPr>
          <p:sp>
            <p:nvSpPr>
              <p:cNvPr id="14" name="TextBox 13"/>
              <p:cNvSpPr txBox="1"/>
              <p:nvPr/>
            </p:nvSpPr>
            <p:spPr>
              <a:xfrm>
                <a:off x="2293088" y="3033627"/>
                <a:ext cx="720762" cy="365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9082</a:t>
                </a:r>
              </a:p>
            </p:txBody>
          </p:sp>
          <p:cxnSp>
            <p:nvCxnSpPr>
              <p:cNvPr id="15" name="Straight Connector 14"/>
              <p:cNvCxnSpPr/>
              <p:nvPr/>
            </p:nvCxnSpPr>
            <p:spPr>
              <a:xfrm>
                <a:off x="-708394" y="3414417"/>
                <a:ext cx="3608371" cy="15505"/>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6" name="Rounded Rectangle 15"/>
            <p:cNvSpPr/>
            <p:nvPr/>
          </p:nvSpPr>
          <p:spPr>
            <a:xfrm>
              <a:off x="5092860" y="3997615"/>
              <a:ext cx="3657400" cy="1805625"/>
            </a:xfrm>
            <a:prstGeom prst="round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92526"/>
                  </a:solidFill>
                  <a:effectLst/>
                  <a:uLnTx/>
                  <a:uFillTx/>
                  <a:latin typeface="Calibri"/>
                  <a:ea typeface="+mn-ea"/>
                  <a:cs typeface="+mn-cs"/>
                </a:rPr>
                <a:t> ZCC</a:t>
              </a:r>
            </a:p>
          </p:txBody>
        </p:sp>
        <p:sp>
          <p:nvSpPr>
            <p:cNvPr id="17" name="TextBox 16"/>
            <p:cNvSpPr txBox="1"/>
            <p:nvPr/>
          </p:nvSpPr>
          <p:spPr>
            <a:xfrm>
              <a:off x="8054769" y="3578630"/>
              <a:ext cx="12230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172.16.2.3</a:t>
              </a:r>
            </a:p>
          </p:txBody>
        </p:sp>
        <p:sp>
          <p:nvSpPr>
            <p:cNvPr id="18" name="TextBox 17"/>
            <p:cNvSpPr txBox="1"/>
            <p:nvPr/>
          </p:nvSpPr>
          <p:spPr>
            <a:xfrm>
              <a:off x="4539489" y="3591114"/>
              <a:ext cx="9697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10.0.0.2</a:t>
              </a:r>
            </a:p>
          </p:txBody>
        </p:sp>
      </p:grpSp>
    </p:spTree>
    <p:extLst>
      <p:ext uri="{BB962C8B-B14F-4D97-AF65-F5344CB8AC3E}">
        <p14:creationId xmlns:p14="http://schemas.microsoft.com/office/powerpoint/2010/main" val="356046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The ZCC lets CSPs support end-customers with overlapping IP subnets</a:t>
            </a:r>
          </a:p>
          <a:p>
            <a:pPr lvl="1"/>
            <a:r>
              <a:rPr lang="en-US" sz="2400" dirty="0"/>
              <a:t>One ZCC per end-customer-ZVM</a:t>
            </a:r>
          </a:p>
          <a:p>
            <a:pPr lvl="1"/>
            <a:r>
              <a:rPr lang="en-US" sz="2400" dirty="0"/>
              <a:t>ZCC has two NICs: one in the CSP’s network, the other in the end-customer’s</a:t>
            </a:r>
          </a:p>
          <a:p>
            <a:r>
              <a:rPr lang="en-US" sz="2400" dirty="0"/>
              <a:t>Packets forwarded through DNAT and SNAT rules</a:t>
            </a:r>
          </a:p>
          <a:p>
            <a:pPr lvl="1"/>
            <a:r>
              <a:rPr lang="en-US" sz="2400" dirty="0"/>
              <a:t>DNAT rule - eth1:9082 -&gt; 172.16.1.5:4007</a:t>
            </a:r>
          </a:p>
          <a:p>
            <a:pPr lvl="1"/>
            <a:r>
              <a:rPr lang="en-US" sz="2400" dirty="0"/>
              <a:t>SNAT rule - eth0 -&gt; 172.16.1.3:10000-60000 </a:t>
            </a:r>
          </a:p>
          <a:p>
            <a:r>
              <a:rPr lang="en-US" sz="2400" dirty="0"/>
              <a:t>One port on the CSP NIC for each entity-port on the customer side, and vice-versa</a:t>
            </a:r>
          </a:p>
          <a:p>
            <a:endParaRPr lang="en-US" sz="2400" dirty="0"/>
          </a:p>
        </p:txBody>
      </p:sp>
      <p:sp>
        <p:nvSpPr>
          <p:cNvPr id="3" name="Title 2"/>
          <p:cNvSpPr>
            <a:spLocks noGrp="1"/>
          </p:cNvSpPr>
          <p:nvPr>
            <p:ph type="title"/>
          </p:nvPr>
        </p:nvSpPr>
        <p:spPr/>
        <p:txBody>
          <a:bodyPr>
            <a:normAutofit fontScale="90000"/>
          </a:bodyPr>
          <a:lstStyle/>
          <a:p>
            <a:r>
              <a:rPr lang="en-US" dirty="0"/>
              <a:t>Core Implementation</a:t>
            </a:r>
          </a:p>
        </p:txBody>
      </p:sp>
      <p:pic>
        <p:nvPicPr>
          <p:cNvPr id="4" name="Picture 3"/>
          <p:cNvPicPr>
            <a:picLocks noChangeAspect="1"/>
          </p:cNvPicPr>
          <p:nvPr/>
        </p:nvPicPr>
        <p:blipFill>
          <a:blip r:embed="rId2"/>
          <a:stretch>
            <a:fillRect/>
          </a:stretch>
        </p:blipFill>
        <p:spPr>
          <a:xfrm>
            <a:off x="2476499" y="4188927"/>
            <a:ext cx="7005533" cy="2517552"/>
          </a:xfrm>
          <a:prstGeom prst="rect">
            <a:avLst/>
          </a:prstGeom>
        </p:spPr>
      </p:pic>
    </p:spTree>
    <p:extLst>
      <p:ext uri="{BB962C8B-B14F-4D97-AF65-F5344CB8AC3E}">
        <p14:creationId xmlns:p14="http://schemas.microsoft.com/office/powerpoint/2010/main" val="3953799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ZCC installation is initiated from the ZCM in </a:t>
            </a:r>
            <a:r>
              <a:rPr lang="en-US" dirty="0" err="1"/>
              <a:t>DRaaS</a:t>
            </a:r>
            <a:r>
              <a:rPr lang="en-US" dirty="0"/>
              <a:t> scenarios</a:t>
            </a:r>
          </a:p>
          <a:p>
            <a:pPr lvl="1"/>
            <a:r>
              <a:rPr lang="en-US" dirty="0"/>
              <a:t>Performed in the context of a specific ZORG</a:t>
            </a:r>
          </a:p>
          <a:p>
            <a:pPr lvl="1"/>
            <a:r>
              <a:rPr lang="en-US" dirty="0"/>
              <a:t>User must select a (cloud) site, i.e. a ZVM, in which the ZCC will be installed</a:t>
            </a:r>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a:t>
            </a:r>
          </a:p>
        </p:txBody>
      </p:sp>
      <p:pic>
        <p:nvPicPr>
          <p:cNvPr id="5" name="Picture 4"/>
          <p:cNvPicPr>
            <a:picLocks noChangeAspect="1"/>
          </p:cNvPicPr>
          <p:nvPr/>
        </p:nvPicPr>
        <p:blipFill>
          <a:blip r:embed="rId2"/>
          <a:stretch>
            <a:fillRect/>
          </a:stretch>
        </p:blipFill>
        <p:spPr>
          <a:xfrm>
            <a:off x="2531533" y="2736290"/>
            <a:ext cx="6094942" cy="3733301"/>
          </a:xfrm>
          <a:prstGeom prst="rect">
            <a:avLst/>
          </a:prstGeom>
        </p:spPr>
      </p:pic>
    </p:spTree>
    <p:extLst>
      <p:ext uri="{BB962C8B-B14F-4D97-AF65-F5344CB8AC3E}">
        <p14:creationId xmlns:p14="http://schemas.microsoft.com/office/powerpoint/2010/main" val="2616887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Installation flow:</a:t>
            </a:r>
          </a:p>
          <a:p>
            <a:pPr lvl="1"/>
            <a:r>
              <a:rPr lang="en-US" dirty="0"/>
              <a:t>Deploy ZCC OVF with bootstrap disk:</a:t>
            </a:r>
          </a:p>
          <a:p>
            <a:pPr lvl="2"/>
            <a:r>
              <a:rPr lang="en-US" dirty="0"/>
              <a:t>Configure network parameters</a:t>
            </a:r>
          </a:p>
          <a:p>
            <a:pPr lvl="2"/>
            <a:r>
              <a:rPr lang="en-US" dirty="0"/>
              <a:t>Block SSH from customer side</a:t>
            </a:r>
          </a:p>
          <a:p>
            <a:pPr lvl="2"/>
            <a:r>
              <a:rPr lang="en-US" dirty="0"/>
              <a:t>Configure SNAT rule in both directions</a:t>
            </a:r>
          </a:p>
          <a:p>
            <a:pPr lvl="2"/>
            <a:r>
              <a:rPr lang="en-US" dirty="0"/>
              <a:t>Starting </a:t>
            </a:r>
            <a:r>
              <a:rPr lang="en-US" dirty="0" err="1"/>
              <a:t>Balvenie</a:t>
            </a:r>
            <a:r>
              <a:rPr lang="en-US" dirty="0"/>
              <a:t>: inject ZVM’s public key to allow SSH without credentials</a:t>
            </a:r>
          </a:p>
          <a:p>
            <a:pPr lvl="2"/>
            <a:r>
              <a:rPr lang="en-US" dirty="0"/>
              <a:t>(Not a complete list)</a:t>
            </a:r>
          </a:p>
          <a:p>
            <a:pPr lvl="1"/>
            <a:r>
              <a:rPr lang="en-US" dirty="0"/>
              <a:t>Configure </a:t>
            </a:r>
            <a:r>
              <a:rPr lang="en-US" dirty="0" err="1"/>
              <a:t>vShield</a:t>
            </a:r>
            <a:r>
              <a:rPr lang="en-US" dirty="0"/>
              <a:t> for </a:t>
            </a:r>
            <a:r>
              <a:rPr lang="en-US" dirty="0" err="1"/>
              <a:t>vCD</a:t>
            </a:r>
            <a:endParaRPr lang="en-US" dirty="0"/>
          </a:p>
          <a:p>
            <a:pPr lvl="1"/>
            <a:r>
              <a:rPr lang="en-US" dirty="0"/>
              <a:t>Power on</a:t>
            </a:r>
          </a:p>
          <a:p>
            <a:pPr lvl="1"/>
            <a:r>
              <a:rPr lang="en-US" dirty="0"/>
              <a:t>Configure over SSH initial DNAT rule: eth1:9081 -&gt; CloudZVM:9081</a:t>
            </a:r>
          </a:p>
          <a:p>
            <a:pPr lvl="1"/>
            <a:r>
              <a:rPr lang="en-US" dirty="0"/>
              <a:t>ZCC is associated with a ZORG even before pairing</a:t>
            </a:r>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a:t>
            </a:r>
          </a:p>
        </p:txBody>
      </p:sp>
    </p:spTree>
    <p:extLst>
      <p:ext uri="{BB962C8B-B14F-4D97-AF65-F5344CB8AC3E}">
        <p14:creationId xmlns:p14="http://schemas.microsoft.com/office/powerpoint/2010/main" val="2209957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 the Customer (Organization Network) side, the CSP can configure a default gateway</a:t>
            </a:r>
          </a:p>
          <a:p>
            <a:endParaRPr lang="en-US" dirty="0"/>
          </a:p>
          <a:p>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a:t>
            </a:r>
          </a:p>
        </p:txBody>
      </p:sp>
      <p:pic>
        <p:nvPicPr>
          <p:cNvPr id="4" name="Picture 3"/>
          <p:cNvPicPr>
            <a:picLocks noChangeAspect="1"/>
          </p:cNvPicPr>
          <p:nvPr/>
        </p:nvPicPr>
        <p:blipFill>
          <a:blip r:embed="rId2"/>
          <a:stretch>
            <a:fillRect/>
          </a:stretch>
        </p:blipFill>
        <p:spPr>
          <a:xfrm>
            <a:off x="765175" y="2165878"/>
            <a:ext cx="4514850" cy="1628775"/>
          </a:xfrm>
          <a:prstGeom prst="rect">
            <a:avLst/>
          </a:prstGeom>
        </p:spPr>
      </p:pic>
    </p:spTree>
    <p:extLst>
      <p:ext uri="{BB962C8B-B14F-4D97-AF65-F5344CB8AC3E}">
        <p14:creationId xmlns:p14="http://schemas.microsoft.com/office/powerpoint/2010/main" val="2481748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 the CSP (Cloud Network) side, the CSP can configure a static route group</a:t>
            </a:r>
          </a:p>
          <a:p>
            <a:endParaRPr lang="en-US" dirty="0"/>
          </a:p>
          <a:p>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a:t>
            </a:r>
          </a:p>
        </p:txBody>
      </p:sp>
      <p:pic>
        <p:nvPicPr>
          <p:cNvPr id="5" name="Picture 4"/>
          <p:cNvPicPr>
            <a:picLocks noChangeAspect="1"/>
          </p:cNvPicPr>
          <p:nvPr/>
        </p:nvPicPr>
        <p:blipFill>
          <a:blip r:embed="rId2"/>
          <a:stretch>
            <a:fillRect/>
          </a:stretch>
        </p:blipFill>
        <p:spPr>
          <a:xfrm>
            <a:off x="793750" y="2054630"/>
            <a:ext cx="4457700" cy="1524000"/>
          </a:xfrm>
          <a:prstGeom prst="rect">
            <a:avLst/>
          </a:prstGeom>
        </p:spPr>
      </p:pic>
    </p:spTree>
    <p:extLst>
      <p:ext uri="{BB962C8B-B14F-4D97-AF65-F5344CB8AC3E}">
        <p14:creationId xmlns:p14="http://schemas.microsoft.com/office/powerpoint/2010/main" val="1076653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Static Route Groups are sets of routing rules that can be applied to ZCCs</a:t>
            </a:r>
          </a:p>
          <a:p>
            <a:r>
              <a:rPr lang="en-US" dirty="0"/>
              <a:t>Static Routes are configured from Site Settings</a:t>
            </a:r>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 – Routing</a:t>
            </a:r>
          </a:p>
        </p:txBody>
      </p:sp>
      <p:pic>
        <p:nvPicPr>
          <p:cNvPr id="5" name="Picture 4"/>
          <p:cNvPicPr>
            <a:picLocks noChangeAspect="1"/>
          </p:cNvPicPr>
          <p:nvPr/>
        </p:nvPicPr>
        <p:blipFill>
          <a:blip r:embed="rId2"/>
          <a:stretch>
            <a:fillRect/>
          </a:stretch>
        </p:blipFill>
        <p:spPr>
          <a:xfrm>
            <a:off x="1380835" y="2121880"/>
            <a:ext cx="5871104" cy="4317213"/>
          </a:xfrm>
          <a:prstGeom prst="rect">
            <a:avLst/>
          </a:prstGeom>
        </p:spPr>
      </p:pic>
      <p:pic>
        <p:nvPicPr>
          <p:cNvPr id="6" name="Picture 5"/>
          <p:cNvPicPr>
            <a:picLocks noChangeAspect="1"/>
          </p:cNvPicPr>
          <p:nvPr/>
        </p:nvPicPr>
        <p:blipFill>
          <a:blip r:embed="rId3"/>
          <a:stretch>
            <a:fillRect/>
          </a:stretch>
        </p:blipFill>
        <p:spPr>
          <a:xfrm>
            <a:off x="6358176" y="2121880"/>
            <a:ext cx="5657850" cy="4381500"/>
          </a:xfrm>
          <a:prstGeom prst="rect">
            <a:avLst/>
          </a:prstGeom>
        </p:spPr>
      </p:pic>
    </p:spTree>
    <p:extLst>
      <p:ext uri="{BB962C8B-B14F-4D97-AF65-F5344CB8AC3E}">
        <p14:creationId xmlns:p14="http://schemas.microsoft.com/office/powerpoint/2010/main" val="59680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the installation workflow, a default gateway applies to the end-customer network while static route groups apply to the CSP’s network</a:t>
            </a:r>
          </a:p>
          <a:p>
            <a:r>
              <a:rPr lang="en-US" dirty="0"/>
              <a:t>Q: In the ZCC network configuration, what ties the route groups to eth0 (the NIC on the CSP-side)?</a:t>
            </a:r>
          </a:p>
          <a:p>
            <a:r>
              <a:rPr lang="en-US" dirty="0"/>
              <a:t>A: Nothing! The default gateway can just as well belong to the CSP’s network, and the static route groups can belong to the end-customer’s network</a:t>
            </a:r>
          </a:p>
          <a:p>
            <a:pPr lvl="1"/>
            <a:r>
              <a:rPr lang="en-US" dirty="0"/>
              <a:t>… but this is against convention.</a:t>
            </a:r>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 – Routing</a:t>
            </a:r>
          </a:p>
        </p:txBody>
      </p:sp>
      <p:pic>
        <p:nvPicPr>
          <p:cNvPr id="1026" name="Picture 2" descr="http://temp_thoughts_resize.s3.amazonaws.com/06/ad45a0d54711e3a09209abd9047f0a/conform-detail-onehorseshy-t1-_1_.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200" y="4377112"/>
            <a:ext cx="3415242" cy="206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2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case of a failure after the deployment of the OVF, the ZCC VM is not cleaned up and the ZCC in an “Orphaned” status</a:t>
            </a:r>
          </a:p>
          <a:p>
            <a:pPr lvl="1"/>
            <a:r>
              <a:rPr lang="en-US" dirty="0"/>
              <a:t>The most common cause for this is failure of the ZVM to SSH to the ZCC in order to configure the rules</a:t>
            </a:r>
          </a:p>
          <a:p>
            <a:pPr lvl="1"/>
            <a:r>
              <a:rPr lang="en-US" dirty="0"/>
              <a:t>Leaving the ZCC VM alive allows the CSP to perform network troubleshooting to track down </a:t>
            </a:r>
            <a:r>
              <a:rPr lang="en-US"/>
              <a:t>the problem</a:t>
            </a:r>
            <a:endParaRPr lang="en-US" dirty="0"/>
          </a:p>
          <a:p>
            <a:r>
              <a:rPr lang="en-US" dirty="0"/>
              <a:t>An Orphaned ZCC can only be uninstalled</a:t>
            </a:r>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 - Failures</a:t>
            </a:r>
          </a:p>
        </p:txBody>
      </p:sp>
    </p:spTree>
    <p:extLst>
      <p:ext uri="{BB962C8B-B14F-4D97-AF65-F5344CB8AC3E}">
        <p14:creationId xmlns:p14="http://schemas.microsoft.com/office/powerpoint/2010/main" val="3238812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74C7F-1671-468E-A48F-51069A0A89D5}"/>
              </a:ext>
            </a:extLst>
          </p:cNvPr>
          <p:cNvSpPr>
            <a:spLocks noGrp="1"/>
          </p:cNvSpPr>
          <p:nvPr>
            <p:ph type="ctrTitle"/>
          </p:nvPr>
        </p:nvSpPr>
        <p:spPr/>
        <p:txBody>
          <a:bodyPr>
            <a:normAutofit fontScale="90000"/>
          </a:bodyPr>
          <a:lstStyle/>
          <a:p>
            <a:r>
              <a:rPr lang="en-US" dirty="0"/>
              <a:t>CSP Licensing Scenarios</a:t>
            </a:r>
          </a:p>
        </p:txBody>
      </p:sp>
    </p:spTree>
    <p:extLst>
      <p:ext uri="{BB962C8B-B14F-4D97-AF65-F5344CB8AC3E}">
        <p14:creationId xmlns:p14="http://schemas.microsoft.com/office/powerpoint/2010/main" val="226908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With </a:t>
            </a:r>
            <a:r>
              <a:rPr lang="en-US" dirty="0" err="1"/>
              <a:t>vCD</a:t>
            </a:r>
            <a:r>
              <a:rPr lang="en-US" dirty="0"/>
              <a:t>, customers set up a VPN to connect their </a:t>
            </a:r>
            <a:r>
              <a:rPr lang="en-US" dirty="0" err="1"/>
              <a:t>on-premise</a:t>
            </a:r>
            <a:r>
              <a:rPr lang="en-US" dirty="0"/>
              <a:t> network to their org </a:t>
            </a:r>
            <a:r>
              <a:rPr lang="en-US" dirty="0" err="1"/>
              <a:t>vDC</a:t>
            </a:r>
            <a:r>
              <a:rPr lang="en-US" dirty="0"/>
              <a:t> network. The ZCC will then connect to the org </a:t>
            </a:r>
            <a:r>
              <a:rPr lang="en-US" dirty="0" err="1"/>
              <a:t>vDC</a:t>
            </a:r>
            <a:r>
              <a:rPr lang="en-US" dirty="0"/>
              <a:t> network:</a:t>
            </a:r>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 – </a:t>
            </a:r>
            <a:r>
              <a:rPr lang="en-US" dirty="0" err="1"/>
              <a:t>vCD</a:t>
            </a:r>
            <a:endParaRPr lang="en-US" dirty="0"/>
          </a:p>
        </p:txBody>
      </p:sp>
      <p:grpSp>
        <p:nvGrpSpPr>
          <p:cNvPr id="4" name="Group 3"/>
          <p:cNvGrpSpPr/>
          <p:nvPr/>
        </p:nvGrpSpPr>
        <p:grpSpPr>
          <a:xfrm>
            <a:off x="379942" y="2969612"/>
            <a:ext cx="1964265" cy="1761067"/>
            <a:chOff x="922867" y="2133600"/>
            <a:chExt cx="1964265" cy="1761067"/>
          </a:xfrm>
        </p:grpSpPr>
        <p:sp>
          <p:nvSpPr>
            <p:cNvPr id="5" name="Rounded Rectangle 4"/>
            <p:cNvSpPr/>
            <p:nvPr/>
          </p:nvSpPr>
          <p:spPr>
            <a:xfrm>
              <a:off x="922867" y="2133600"/>
              <a:ext cx="1964265" cy="1761067"/>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solidFill>
                  <a:effectLst/>
                  <a:uLnTx/>
                  <a:uFillTx/>
                  <a:latin typeface="Calibri"/>
                  <a:ea typeface="+mn-ea"/>
                  <a:cs typeface="+mn-cs"/>
                </a:rPr>
                <a:t>Customer A</a:t>
              </a:r>
            </a:p>
          </p:txBody>
        </p:sp>
        <p:sp>
          <p:nvSpPr>
            <p:cNvPr id="6" name="Rounded Rectangle 5"/>
            <p:cNvSpPr/>
            <p:nvPr/>
          </p:nvSpPr>
          <p:spPr>
            <a:xfrm>
              <a:off x="1202267" y="2866993"/>
              <a:ext cx="711200" cy="364066"/>
            </a:xfrm>
            <a:prstGeom prst="roundRect">
              <a:avLst/>
            </a:prstGeom>
            <a:solidFill>
              <a:schemeClr val="bg1">
                <a:lumMod val="50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sp>
          <p:nvSpPr>
            <p:cNvPr id="7" name="Rounded Rectangle 6"/>
            <p:cNvSpPr/>
            <p:nvPr/>
          </p:nvSpPr>
          <p:spPr>
            <a:xfrm>
              <a:off x="999068" y="3052234"/>
              <a:ext cx="711200" cy="364066"/>
            </a:xfrm>
            <a:prstGeom prst="roundRect">
              <a:avLst/>
            </a:prstGeom>
            <a:solidFill>
              <a:schemeClr val="bg1">
                <a:lumMod val="50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sp>
          <p:nvSpPr>
            <p:cNvPr id="8" name="Rounded Rectangle 7"/>
            <p:cNvSpPr/>
            <p:nvPr/>
          </p:nvSpPr>
          <p:spPr>
            <a:xfrm>
              <a:off x="1989666" y="2445489"/>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9" name="TextBox 8"/>
            <p:cNvSpPr txBox="1"/>
            <p:nvPr/>
          </p:nvSpPr>
          <p:spPr>
            <a:xfrm>
              <a:off x="1845733" y="2133600"/>
              <a:ext cx="9990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10.0.0.1</a:t>
              </a:r>
            </a:p>
          </p:txBody>
        </p:sp>
      </p:grpSp>
      <p:grpSp>
        <p:nvGrpSpPr>
          <p:cNvPr id="16" name="Group 15"/>
          <p:cNvGrpSpPr/>
          <p:nvPr/>
        </p:nvGrpSpPr>
        <p:grpSpPr>
          <a:xfrm>
            <a:off x="10024466" y="2277770"/>
            <a:ext cx="1964265" cy="1780977"/>
            <a:chOff x="922867" y="2113690"/>
            <a:chExt cx="1964265" cy="1780977"/>
          </a:xfrm>
        </p:grpSpPr>
        <p:sp>
          <p:nvSpPr>
            <p:cNvPr id="17" name="Rounded Rectangle 16"/>
            <p:cNvSpPr/>
            <p:nvPr/>
          </p:nvSpPr>
          <p:spPr>
            <a:xfrm>
              <a:off x="922867" y="2133600"/>
              <a:ext cx="1964265" cy="1761067"/>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solidFill>
                  <a:effectLst/>
                  <a:uLnTx/>
                  <a:uFillTx/>
                  <a:latin typeface="Calibri"/>
                  <a:ea typeface="+mn-ea"/>
                  <a:cs typeface="+mn-cs"/>
                </a:rPr>
                <a:t>Cloud</a:t>
              </a:r>
            </a:p>
          </p:txBody>
        </p:sp>
        <p:sp>
          <p:nvSpPr>
            <p:cNvPr id="18" name="Rounded Rectangle 17"/>
            <p:cNvSpPr/>
            <p:nvPr/>
          </p:nvSpPr>
          <p:spPr>
            <a:xfrm>
              <a:off x="2074333" y="2873530"/>
              <a:ext cx="711200" cy="364066"/>
            </a:xfrm>
            <a:prstGeom prst="roundRect">
              <a:avLst/>
            </a:prstGeom>
            <a:solidFill>
              <a:schemeClr val="bg1">
                <a:lumMod val="50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sp>
          <p:nvSpPr>
            <p:cNvPr id="19" name="Rounded Rectangle 18"/>
            <p:cNvSpPr/>
            <p:nvPr/>
          </p:nvSpPr>
          <p:spPr>
            <a:xfrm>
              <a:off x="1871134" y="3058771"/>
              <a:ext cx="711200" cy="364066"/>
            </a:xfrm>
            <a:prstGeom prst="roundRect">
              <a:avLst/>
            </a:prstGeom>
            <a:solidFill>
              <a:schemeClr val="bg1">
                <a:lumMod val="50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sp>
          <p:nvSpPr>
            <p:cNvPr id="20" name="Rounded Rectangle 19"/>
            <p:cNvSpPr/>
            <p:nvPr/>
          </p:nvSpPr>
          <p:spPr>
            <a:xfrm>
              <a:off x="1066799" y="2434993"/>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21" name="TextBox 20"/>
            <p:cNvSpPr txBox="1"/>
            <p:nvPr/>
          </p:nvSpPr>
          <p:spPr>
            <a:xfrm>
              <a:off x="999068" y="2113690"/>
              <a:ext cx="11768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172.16.1.5</a:t>
              </a:r>
            </a:p>
          </p:txBody>
        </p:sp>
      </p:grpSp>
      <p:sp>
        <p:nvSpPr>
          <p:cNvPr id="22" name="Cloud 21"/>
          <p:cNvSpPr/>
          <p:nvPr/>
        </p:nvSpPr>
        <p:spPr>
          <a:xfrm>
            <a:off x="3917812" y="4014435"/>
            <a:ext cx="2044586" cy="1638643"/>
          </a:xfrm>
          <a:prstGeom prst="cloud">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526"/>
                </a:solidFill>
                <a:effectLst/>
                <a:uLnTx/>
                <a:uFillTx/>
                <a:latin typeface="Calibri"/>
                <a:ea typeface="+mn-ea"/>
                <a:cs typeface="+mn-cs"/>
              </a:rPr>
              <a:t>Internet</a:t>
            </a:r>
          </a:p>
        </p:txBody>
      </p:sp>
      <p:pic>
        <p:nvPicPr>
          <p:cNvPr id="25" name="Picture 24"/>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9206" r="7846" b="17066"/>
          <a:stretch/>
        </p:blipFill>
        <p:spPr>
          <a:xfrm>
            <a:off x="2767542" y="3688433"/>
            <a:ext cx="626533" cy="417622"/>
          </a:xfrm>
          <a:prstGeom prst="rect">
            <a:avLst/>
          </a:prstGeom>
          <a:noFill/>
        </p:spPr>
      </p:pic>
      <p:pic>
        <p:nvPicPr>
          <p:cNvPr id="26" name="Picture 25"/>
          <p:cNvPicPr>
            <a:picLocks noChangeAspect="1"/>
          </p:cNvPicPr>
          <p:nvPr/>
        </p:nvPicPr>
        <p:blipFill rotWithShape="1">
          <a:blip r:embed="rId2" cstate="print">
            <a:extLst>
              <a:ext uri="{28A0092B-C50C-407E-A947-70E740481C1C}">
                <a14:useLocalDpi xmlns:a14="http://schemas.microsoft.com/office/drawing/2010/main" val="0"/>
              </a:ext>
            </a:extLst>
          </a:blip>
          <a:srcRect l="9206" r="7846" b="17066"/>
          <a:stretch/>
        </p:blipFill>
        <p:spPr>
          <a:xfrm>
            <a:off x="9125900" y="2568604"/>
            <a:ext cx="626533" cy="417622"/>
          </a:xfrm>
          <a:prstGeom prst="rect">
            <a:avLst/>
          </a:prstGeom>
        </p:spPr>
      </p:pic>
      <p:cxnSp>
        <p:nvCxnSpPr>
          <p:cNvPr id="27" name="Elbow Connector 26"/>
          <p:cNvCxnSpPr>
            <a:stCxn id="8" idx="3"/>
            <a:endCxn id="25" idx="1"/>
          </p:cNvCxnSpPr>
          <p:nvPr/>
        </p:nvCxnSpPr>
        <p:spPr>
          <a:xfrm>
            <a:off x="2157941" y="3463534"/>
            <a:ext cx="609601" cy="433710"/>
          </a:xfrm>
          <a:prstGeom prst="bentConnector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26" idx="3"/>
            <a:endCxn id="20" idx="1"/>
          </p:cNvCxnSpPr>
          <p:nvPr/>
        </p:nvCxnSpPr>
        <p:spPr>
          <a:xfrm>
            <a:off x="9752433" y="2777415"/>
            <a:ext cx="415965" cy="3691"/>
          </a:xfrm>
          <a:prstGeom prst="bentConnector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5" idx="3"/>
          </p:cNvCxnSpPr>
          <p:nvPr/>
        </p:nvCxnSpPr>
        <p:spPr>
          <a:xfrm>
            <a:off x="3394075" y="3897244"/>
            <a:ext cx="796365" cy="584261"/>
          </a:xfrm>
          <a:prstGeom prst="bentConnector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44" idx="3"/>
            <a:endCxn id="37" idx="1"/>
          </p:cNvCxnSpPr>
          <p:nvPr/>
        </p:nvCxnSpPr>
        <p:spPr>
          <a:xfrm flipV="1">
            <a:off x="6919935" y="2781106"/>
            <a:ext cx="633874" cy="1768335"/>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Rounded Rectangle 36"/>
          <p:cNvSpPr/>
          <p:nvPr/>
        </p:nvSpPr>
        <p:spPr>
          <a:xfrm>
            <a:off x="7553809" y="2599073"/>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ZCC</a:t>
            </a:r>
          </a:p>
        </p:txBody>
      </p:sp>
      <p:sp>
        <p:nvSpPr>
          <p:cNvPr id="38" name="TextBox 37"/>
          <p:cNvSpPr txBox="1"/>
          <p:nvPr/>
        </p:nvSpPr>
        <p:spPr>
          <a:xfrm>
            <a:off x="7846723" y="2234538"/>
            <a:ext cx="12791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172.16.2.3</a:t>
            </a:r>
          </a:p>
        </p:txBody>
      </p:sp>
      <p:sp>
        <p:nvSpPr>
          <p:cNvPr id="39" name="TextBox 38"/>
          <p:cNvSpPr txBox="1"/>
          <p:nvPr/>
        </p:nvSpPr>
        <p:spPr>
          <a:xfrm>
            <a:off x="6901354" y="2239335"/>
            <a:ext cx="10629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10.0.0.2</a:t>
            </a:r>
          </a:p>
        </p:txBody>
      </p:sp>
      <p:cxnSp>
        <p:nvCxnSpPr>
          <p:cNvPr id="40" name="Elbow Connector 39"/>
          <p:cNvCxnSpPr>
            <a:stCxn id="37" idx="3"/>
            <a:endCxn id="26" idx="1"/>
          </p:cNvCxnSpPr>
          <p:nvPr/>
        </p:nvCxnSpPr>
        <p:spPr>
          <a:xfrm flipV="1">
            <a:off x="8265009" y="2777415"/>
            <a:ext cx="860891" cy="3691"/>
          </a:xfrm>
          <a:prstGeom prst="bentConnector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p:nvPr/>
        </p:nvCxnSpPr>
        <p:spPr>
          <a:xfrm>
            <a:off x="4190440" y="4481505"/>
            <a:ext cx="1667435" cy="144620"/>
          </a:xfrm>
          <a:prstGeom prst="bentConnector3">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767542" y="3281501"/>
            <a:ext cx="10498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VPN GW</a:t>
            </a:r>
          </a:p>
        </p:txBody>
      </p:sp>
      <p:pic>
        <p:nvPicPr>
          <p:cNvPr id="44" name="Picture 43"/>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9206" r="7846" b="17066"/>
          <a:stretch/>
        </p:blipFill>
        <p:spPr>
          <a:xfrm>
            <a:off x="6293402" y="4340630"/>
            <a:ext cx="626533" cy="417622"/>
          </a:xfrm>
          <a:prstGeom prst="rect">
            <a:avLst/>
          </a:prstGeom>
        </p:spPr>
      </p:pic>
      <p:cxnSp>
        <p:nvCxnSpPr>
          <p:cNvPr id="53" name="Elbow Connector 52"/>
          <p:cNvCxnSpPr>
            <a:endCxn id="44" idx="1"/>
          </p:cNvCxnSpPr>
          <p:nvPr/>
        </p:nvCxnSpPr>
        <p:spPr>
          <a:xfrm flipV="1">
            <a:off x="5928531" y="4549441"/>
            <a:ext cx="364871" cy="76684"/>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055528" y="4029182"/>
            <a:ext cx="10498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VPN GW</a:t>
            </a:r>
          </a:p>
        </p:txBody>
      </p:sp>
      <p:sp>
        <p:nvSpPr>
          <p:cNvPr id="66" name="Rounded Rectangle 65"/>
          <p:cNvSpPr/>
          <p:nvPr/>
        </p:nvSpPr>
        <p:spPr>
          <a:xfrm>
            <a:off x="7432816" y="4973737"/>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VM</a:t>
            </a:r>
          </a:p>
        </p:txBody>
      </p:sp>
      <p:sp>
        <p:nvSpPr>
          <p:cNvPr id="67" name="Rounded Rectangle 66"/>
          <p:cNvSpPr/>
          <p:nvPr/>
        </p:nvSpPr>
        <p:spPr>
          <a:xfrm>
            <a:off x="8414700" y="4973737"/>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VM</a:t>
            </a:r>
          </a:p>
        </p:txBody>
      </p:sp>
      <p:cxnSp>
        <p:nvCxnSpPr>
          <p:cNvPr id="70" name="Elbow Connector 69"/>
          <p:cNvCxnSpPr>
            <a:stCxn id="44" idx="3"/>
            <a:endCxn id="66" idx="0"/>
          </p:cNvCxnSpPr>
          <p:nvPr/>
        </p:nvCxnSpPr>
        <p:spPr>
          <a:xfrm>
            <a:off x="6919935" y="4549441"/>
            <a:ext cx="868481" cy="424296"/>
          </a:xfrm>
          <a:prstGeom prst="bentConnector2">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Elbow Connector 72"/>
          <p:cNvCxnSpPr>
            <a:stCxn id="44" idx="3"/>
            <a:endCxn id="67" idx="0"/>
          </p:cNvCxnSpPr>
          <p:nvPr/>
        </p:nvCxnSpPr>
        <p:spPr>
          <a:xfrm>
            <a:off x="6919935" y="4549441"/>
            <a:ext cx="1850365" cy="424296"/>
          </a:xfrm>
          <a:prstGeom prst="bentConnector2">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9163864" y="4611656"/>
            <a:ext cx="75528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a:t>
            </a:r>
          </a:p>
        </p:txBody>
      </p:sp>
      <p:sp>
        <p:nvSpPr>
          <p:cNvPr id="77" name="Rounded Rectangle 76"/>
          <p:cNvSpPr/>
          <p:nvPr/>
        </p:nvSpPr>
        <p:spPr>
          <a:xfrm>
            <a:off x="9763394" y="4983971"/>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VM</a:t>
            </a:r>
          </a:p>
        </p:txBody>
      </p:sp>
      <p:cxnSp>
        <p:nvCxnSpPr>
          <p:cNvPr id="78" name="Elbow Connector 77"/>
          <p:cNvCxnSpPr>
            <a:stCxn id="44" idx="3"/>
            <a:endCxn id="77" idx="0"/>
          </p:cNvCxnSpPr>
          <p:nvPr/>
        </p:nvCxnSpPr>
        <p:spPr>
          <a:xfrm>
            <a:off x="6919935" y="4549441"/>
            <a:ext cx="3199059" cy="434530"/>
          </a:xfrm>
          <a:prstGeom prst="bentConnector2">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Left Brace 81"/>
          <p:cNvSpPr/>
          <p:nvPr/>
        </p:nvSpPr>
        <p:spPr>
          <a:xfrm rot="16200000">
            <a:off x="8796902" y="3934571"/>
            <a:ext cx="314071" cy="3199525"/>
          </a:xfrm>
          <a:prstGeom prst="leftBrac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92526"/>
              </a:solidFill>
              <a:effectLst/>
              <a:uLnTx/>
              <a:uFillTx/>
              <a:latin typeface="Calibri"/>
              <a:ea typeface="+mn-ea"/>
              <a:cs typeface="+mn-cs"/>
            </a:endParaRPr>
          </a:p>
        </p:txBody>
      </p:sp>
      <p:sp>
        <p:nvSpPr>
          <p:cNvPr id="83" name="TextBox 82"/>
          <p:cNvSpPr txBox="1"/>
          <p:nvPr/>
        </p:nvSpPr>
        <p:spPr>
          <a:xfrm>
            <a:off x="8138460" y="5741364"/>
            <a:ext cx="17806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Customer VMs</a:t>
            </a:r>
          </a:p>
        </p:txBody>
      </p:sp>
    </p:spTree>
    <p:extLst>
      <p:ext uri="{BB962C8B-B14F-4D97-AF65-F5344CB8AC3E}">
        <p14:creationId xmlns:p14="http://schemas.microsoft.com/office/powerpoint/2010/main" val="1375815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During ZCC deployment we still list only VC </a:t>
            </a:r>
            <a:r>
              <a:rPr lang="en-US" dirty="0" err="1"/>
              <a:t>portgroups</a:t>
            </a:r>
            <a:endParaRPr lang="en-US" dirty="0"/>
          </a:p>
          <a:p>
            <a:r>
              <a:rPr lang="en-US" dirty="0"/>
              <a:t>Due to the </a:t>
            </a:r>
            <a:r>
              <a:rPr lang="en-US" dirty="0" err="1"/>
              <a:t>vCD</a:t>
            </a:r>
            <a:r>
              <a:rPr lang="en-US" dirty="0"/>
              <a:t> naming scheme, they can easily(?) be mapped to the corresponding org </a:t>
            </a:r>
            <a:r>
              <a:rPr lang="en-US" dirty="0" err="1"/>
              <a:t>vDC</a:t>
            </a:r>
            <a:r>
              <a:rPr lang="en-US" dirty="0"/>
              <a:t> network</a:t>
            </a:r>
          </a:p>
          <a:p>
            <a:pPr marL="0" indent="0">
              <a:buNone/>
            </a:pPr>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 – </a:t>
            </a:r>
            <a:r>
              <a:rPr lang="en-US" dirty="0" err="1"/>
              <a:t>vCD</a:t>
            </a:r>
            <a:endParaRPr lang="en-US" dirty="0"/>
          </a:p>
        </p:txBody>
      </p:sp>
    </p:spTree>
    <p:extLst>
      <p:ext uri="{BB962C8B-B14F-4D97-AF65-F5344CB8AC3E}">
        <p14:creationId xmlns:p14="http://schemas.microsoft.com/office/powerpoint/2010/main" val="2630642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 – </a:t>
            </a:r>
            <a:r>
              <a:rPr lang="en-US" dirty="0" err="1"/>
              <a:t>vCD</a:t>
            </a:r>
            <a:endParaRPr lang="en-US" dirty="0"/>
          </a:p>
        </p:txBody>
      </p:sp>
      <p:pic>
        <p:nvPicPr>
          <p:cNvPr id="4" name="Picture 3"/>
          <p:cNvPicPr>
            <a:picLocks noChangeAspect="1"/>
          </p:cNvPicPr>
          <p:nvPr/>
        </p:nvPicPr>
        <p:blipFill>
          <a:blip r:embed="rId2"/>
          <a:stretch>
            <a:fillRect/>
          </a:stretch>
        </p:blipFill>
        <p:spPr>
          <a:xfrm>
            <a:off x="7797800" y="822091"/>
            <a:ext cx="4025489" cy="5609665"/>
          </a:xfrm>
          <a:prstGeom prst="rect">
            <a:avLst/>
          </a:prstGeom>
        </p:spPr>
      </p:pic>
      <p:pic>
        <p:nvPicPr>
          <p:cNvPr id="5" name="Picture 4"/>
          <p:cNvPicPr>
            <a:picLocks noChangeAspect="1"/>
          </p:cNvPicPr>
          <p:nvPr/>
        </p:nvPicPr>
        <p:blipFill>
          <a:blip r:embed="rId3"/>
          <a:stretch>
            <a:fillRect/>
          </a:stretch>
        </p:blipFill>
        <p:spPr>
          <a:xfrm>
            <a:off x="404283" y="1736210"/>
            <a:ext cx="6591300" cy="3781425"/>
          </a:xfrm>
          <a:prstGeom prst="rect">
            <a:avLst/>
          </a:prstGeom>
        </p:spPr>
      </p:pic>
    </p:spTree>
    <p:extLst>
      <p:ext uri="{BB962C8B-B14F-4D97-AF65-F5344CB8AC3E}">
        <p14:creationId xmlns:p14="http://schemas.microsoft.com/office/powerpoint/2010/main" val="357740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Q: Is this really how CSPs running </a:t>
            </a:r>
            <a:r>
              <a:rPr lang="en-US" dirty="0" err="1"/>
              <a:t>vCD</a:t>
            </a:r>
            <a:r>
              <a:rPr lang="en-US" dirty="0"/>
              <a:t> with many customers select the correct network during ZCC deployment?</a:t>
            </a:r>
          </a:p>
          <a:p>
            <a:r>
              <a:rPr lang="en-US" dirty="0"/>
              <a:t>A: Yes!</a:t>
            </a:r>
          </a:p>
          <a:p>
            <a:pPr marL="0" indent="0">
              <a:buNone/>
            </a:pPr>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 – </a:t>
            </a:r>
            <a:r>
              <a:rPr lang="en-US" dirty="0" err="1"/>
              <a:t>vCD</a:t>
            </a:r>
            <a:endParaRPr lang="en-US" dirty="0"/>
          </a:p>
        </p:txBody>
      </p:sp>
    </p:spTree>
    <p:extLst>
      <p:ext uri="{BB962C8B-B14F-4D97-AF65-F5344CB8AC3E}">
        <p14:creationId xmlns:p14="http://schemas.microsoft.com/office/powerpoint/2010/main" val="26390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Org </a:t>
            </a:r>
            <a:r>
              <a:rPr lang="en-US" dirty="0" err="1"/>
              <a:t>vDC</a:t>
            </a:r>
            <a:r>
              <a:rPr lang="en-US" dirty="0"/>
              <a:t> networks in </a:t>
            </a:r>
            <a:r>
              <a:rPr lang="en-US" dirty="0" err="1"/>
              <a:t>vCD</a:t>
            </a:r>
            <a:r>
              <a:rPr lang="en-US" dirty="0"/>
              <a:t> are ultimately </a:t>
            </a:r>
            <a:r>
              <a:rPr lang="en-US" dirty="0" err="1"/>
              <a:t>portgroups</a:t>
            </a:r>
            <a:r>
              <a:rPr lang="en-US" dirty="0"/>
              <a:t> in VC, but they are isolated by VCNS / NSX:</a:t>
            </a:r>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 – </a:t>
            </a:r>
            <a:r>
              <a:rPr lang="en-US" dirty="0" err="1"/>
              <a:t>vCD</a:t>
            </a:r>
            <a:r>
              <a:rPr lang="en-US" dirty="0"/>
              <a:t> (extra credit)</a:t>
            </a:r>
          </a:p>
        </p:txBody>
      </p:sp>
      <p:grpSp>
        <p:nvGrpSpPr>
          <p:cNvPr id="4" name="Group 3"/>
          <p:cNvGrpSpPr/>
          <p:nvPr/>
        </p:nvGrpSpPr>
        <p:grpSpPr>
          <a:xfrm>
            <a:off x="379942" y="2969612"/>
            <a:ext cx="1964265" cy="1761067"/>
            <a:chOff x="922867" y="2133600"/>
            <a:chExt cx="1964265" cy="1761067"/>
          </a:xfrm>
        </p:grpSpPr>
        <p:sp>
          <p:nvSpPr>
            <p:cNvPr id="5" name="Rounded Rectangle 4"/>
            <p:cNvSpPr/>
            <p:nvPr/>
          </p:nvSpPr>
          <p:spPr>
            <a:xfrm>
              <a:off x="922867" y="2133600"/>
              <a:ext cx="1964265" cy="1761067"/>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solidFill>
                  <a:effectLst/>
                  <a:uLnTx/>
                  <a:uFillTx/>
                  <a:latin typeface="Calibri"/>
                  <a:ea typeface="+mn-ea"/>
                  <a:cs typeface="+mn-cs"/>
                </a:rPr>
                <a:t>Customer A</a:t>
              </a:r>
            </a:p>
          </p:txBody>
        </p:sp>
        <p:sp>
          <p:nvSpPr>
            <p:cNvPr id="6" name="Rounded Rectangle 5"/>
            <p:cNvSpPr/>
            <p:nvPr/>
          </p:nvSpPr>
          <p:spPr>
            <a:xfrm>
              <a:off x="1202267" y="2866993"/>
              <a:ext cx="711200" cy="364066"/>
            </a:xfrm>
            <a:prstGeom prst="roundRect">
              <a:avLst/>
            </a:prstGeom>
            <a:solidFill>
              <a:schemeClr val="bg1">
                <a:lumMod val="50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sp>
          <p:nvSpPr>
            <p:cNvPr id="7" name="Rounded Rectangle 6"/>
            <p:cNvSpPr/>
            <p:nvPr/>
          </p:nvSpPr>
          <p:spPr>
            <a:xfrm>
              <a:off x="999068" y="3052234"/>
              <a:ext cx="711200" cy="364066"/>
            </a:xfrm>
            <a:prstGeom prst="roundRect">
              <a:avLst/>
            </a:prstGeom>
            <a:solidFill>
              <a:schemeClr val="bg1">
                <a:lumMod val="50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sp>
          <p:nvSpPr>
            <p:cNvPr id="8" name="Rounded Rectangle 7"/>
            <p:cNvSpPr/>
            <p:nvPr/>
          </p:nvSpPr>
          <p:spPr>
            <a:xfrm>
              <a:off x="1989666" y="2445489"/>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9" name="TextBox 8"/>
            <p:cNvSpPr txBox="1"/>
            <p:nvPr/>
          </p:nvSpPr>
          <p:spPr>
            <a:xfrm>
              <a:off x="1845733" y="2133600"/>
              <a:ext cx="9990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10.0.0.1</a:t>
              </a:r>
            </a:p>
          </p:txBody>
        </p:sp>
      </p:grpSp>
      <p:grpSp>
        <p:nvGrpSpPr>
          <p:cNvPr id="16" name="Group 15"/>
          <p:cNvGrpSpPr/>
          <p:nvPr/>
        </p:nvGrpSpPr>
        <p:grpSpPr>
          <a:xfrm>
            <a:off x="10024466" y="2277770"/>
            <a:ext cx="1964265" cy="1780977"/>
            <a:chOff x="922867" y="2113690"/>
            <a:chExt cx="1964265" cy="1780977"/>
          </a:xfrm>
        </p:grpSpPr>
        <p:sp>
          <p:nvSpPr>
            <p:cNvPr id="17" name="Rounded Rectangle 16"/>
            <p:cNvSpPr/>
            <p:nvPr/>
          </p:nvSpPr>
          <p:spPr>
            <a:xfrm>
              <a:off x="922867" y="2133600"/>
              <a:ext cx="1964265" cy="1761067"/>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92526"/>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solidFill>
                  <a:effectLst/>
                  <a:uLnTx/>
                  <a:uFillTx/>
                  <a:latin typeface="Calibri"/>
                  <a:ea typeface="+mn-ea"/>
                  <a:cs typeface="+mn-cs"/>
                </a:rPr>
                <a:t>Cloud</a:t>
              </a:r>
            </a:p>
          </p:txBody>
        </p:sp>
        <p:sp>
          <p:nvSpPr>
            <p:cNvPr id="18" name="Rounded Rectangle 17"/>
            <p:cNvSpPr/>
            <p:nvPr/>
          </p:nvSpPr>
          <p:spPr>
            <a:xfrm>
              <a:off x="2074333" y="2873530"/>
              <a:ext cx="711200" cy="364066"/>
            </a:xfrm>
            <a:prstGeom prst="roundRect">
              <a:avLst/>
            </a:prstGeom>
            <a:solidFill>
              <a:schemeClr val="bg1">
                <a:lumMod val="50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sp>
          <p:nvSpPr>
            <p:cNvPr id="19" name="Rounded Rectangle 18"/>
            <p:cNvSpPr/>
            <p:nvPr/>
          </p:nvSpPr>
          <p:spPr>
            <a:xfrm>
              <a:off x="1871134" y="3058771"/>
              <a:ext cx="711200" cy="364066"/>
            </a:xfrm>
            <a:prstGeom prst="roundRect">
              <a:avLst/>
            </a:prstGeom>
            <a:solidFill>
              <a:schemeClr val="bg1">
                <a:lumMod val="50000"/>
              </a:schemeClr>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VRA</a:t>
              </a:r>
            </a:p>
          </p:txBody>
        </p:sp>
        <p:sp>
          <p:nvSpPr>
            <p:cNvPr id="20" name="Rounded Rectangle 19"/>
            <p:cNvSpPr/>
            <p:nvPr/>
          </p:nvSpPr>
          <p:spPr>
            <a:xfrm>
              <a:off x="1066799" y="2434993"/>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21" name="TextBox 20"/>
            <p:cNvSpPr txBox="1"/>
            <p:nvPr/>
          </p:nvSpPr>
          <p:spPr>
            <a:xfrm>
              <a:off x="999068" y="2113690"/>
              <a:ext cx="11768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172.16.1.5</a:t>
              </a:r>
            </a:p>
          </p:txBody>
        </p:sp>
      </p:grpSp>
      <p:sp>
        <p:nvSpPr>
          <p:cNvPr id="22" name="Cloud 21"/>
          <p:cNvSpPr/>
          <p:nvPr/>
        </p:nvSpPr>
        <p:spPr>
          <a:xfrm>
            <a:off x="3917812" y="4014435"/>
            <a:ext cx="2044586" cy="1638643"/>
          </a:xfrm>
          <a:prstGeom prst="cloud">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92526"/>
                </a:solidFill>
                <a:effectLst/>
                <a:uLnTx/>
                <a:uFillTx/>
                <a:latin typeface="Calibri"/>
                <a:ea typeface="+mn-ea"/>
                <a:cs typeface="+mn-cs"/>
              </a:rPr>
              <a:t>Internet</a:t>
            </a:r>
          </a:p>
        </p:txBody>
      </p:sp>
      <p:pic>
        <p:nvPicPr>
          <p:cNvPr id="25" name="Picture 24"/>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9206" r="7846" b="17066"/>
          <a:stretch/>
        </p:blipFill>
        <p:spPr>
          <a:xfrm>
            <a:off x="2767542" y="3688433"/>
            <a:ext cx="626533" cy="417622"/>
          </a:xfrm>
          <a:prstGeom prst="rect">
            <a:avLst/>
          </a:prstGeom>
          <a:noFill/>
        </p:spPr>
      </p:pic>
      <p:pic>
        <p:nvPicPr>
          <p:cNvPr id="26" name="Picture 25"/>
          <p:cNvPicPr>
            <a:picLocks noChangeAspect="1"/>
          </p:cNvPicPr>
          <p:nvPr/>
        </p:nvPicPr>
        <p:blipFill rotWithShape="1">
          <a:blip r:embed="rId2" cstate="print">
            <a:extLst>
              <a:ext uri="{28A0092B-C50C-407E-A947-70E740481C1C}">
                <a14:useLocalDpi xmlns:a14="http://schemas.microsoft.com/office/drawing/2010/main" val="0"/>
              </a:ext>
            </a:extLst>
          </a:blip>
          <a:srcRect l="9206" r="7846" b="17066"/>
          <a:stretch/>
        </p:blipFill>
        <p:spPr>
          <a:xfrm>
            <a:off x="9125900" y="2568604"/>
            <a:ext cx="626533" cy="417622"/>
          </a:xfrm>
          <a:prstGeom prst="rect">
            <a:avLst/>
          </a:prstGeom>
        </p:spPr>
      </p:pic>
      <p:cxnSp>
        <p:nvCxnSpPr>
          <p:cNvPr id="27" name="Elbow Connector 26"/>
          <p:cNvCxnSpPr>
            <a:stCxn id="8" idx="3"/>
            <a:endCxn id="25" idx="1"/>
          </p:cNvCxnSpPr>
          <p:nvPr/>
        </p:nvCxnSpPr>
        <p:spPr>
          <a:xfrm>
            <a:off x="2157941" y="3463534"/>
            <a:ext cx="609601" cy="433710"/>
          </a:xfrm>
          <a:prstGeom prst="bentConnector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26" idx="3"/>
            <a:endCxn id="20" idx="1"/>
          </p:cNvCxnSpPr>
          <p:nvPr/>
        </p:nvCxnSpPr>
        <p:spPr>
          <a:xfrm>
            <a:off x="9752433" y="2777415"/>
            <a:ext cx="415965" cy="3691"/>
          </a:xfrm>
          <a:prstGeom prst="bentConnector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5" idx="3"/>
          </p:cNvCxnSpPr>
          <p:nvPr/>
        </p:nvCxnSpPr>
        <p:spPr>
          <a:xfrm>
            <a:off x="3394075" y="3897244"/>
            <a:ext cx="796365" cy="584261"/>
          </a:xfrm>
          <a:prstGeom prst="bentConnector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44" idx="3"/>
            <a:endCxn id="37" idx="1"/>
          </p:cNvCxnSpPr>
          <p:nvPr/>
        </p:nvCxnSpPr>
        <p:spPr>
          <a:xfrm flipV="1">
            <a:off x="6919935" y="2781106"/>
            <a:ext cx="633874" cy="1768335"/>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Rounded Rectangle 36"/>
          <p:cNvSpPr/>
          <p:nvPr/>
        </p:nvSpPr>
        <p:spPr>
          <a:xfrm>
            <a:off x="7553809" y="2599073"/>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ZCC</a:t>
            </a:r>
          </a:p>
        </p:txBody>
      </p:sp>
      <p:sp>
        <p:nvSpPr>
          <p:cNvPr id="38" name="TextBox 37"/>
          <p:cNvSpPr txBox="1"/>
          <p:nvPr/>
        </p:nvSpPr>
        <p:spPr>
          <a:xfrm>
            <a:off x="7846723" y="2234538"/>
            <a:ext cx="12791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172.16.2.3</a:t>
            </a:r>
          </a:p>
        </p:txBody>
      </p:sp>
      <p:sp>
        <p:nvSpPr>
          <p:cNvPr id="39" name="TextBox 38"/>
          <p:cNvSpPr txBox="1"/>
          <p:nvPr/>
        </p:nvSpPr>
        <p:spPr>
          <a:xfrm>
            <a:off x="6901354" y="2239335"/>
            <a:ext cx="10629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10.0.0.2</a:t>
            </a:r>
          </a:p>
        </p:txBody>
      </p:sp>
      <p:cxnSp>
        <p:nvCxnSpPr>
          <p:cNvPr id="40" name="Elbow Connector 39"/>
          <p:cNvCxnSpPr>
            <a:stCxn id="37" idx="3"/>
            <a:endCxn id="26" idx="1"/>
          </p:cNvCxnSpPr>
          <p:nvPr/>
        </p:nvCxnSpPr>
        <p:spPr>
          <a:xfrm flipV="1">
            <a:off x="8265009" y="2777415"/>
            <a:ext cx="860891" cy="3691"/>
          </a:xfrm>
          <a:prstGeom prst="bentConnector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p:nvPr/>
        </p:nvCxnSpPr>
        <p:spPr>
          <a:xfrm>
            <a:off x="4190440" y="4481505"/>
            <a:ext cx="1667435" cy="144620"/>
          </a:xfrm>
          <a:prstGeom prst="bentConnector3">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767542" y="3281501"/>
            <a:ext cx="10498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VPN GW</a:t>
            </a:r>
          </a:p>
        </p:txBody>
      </p:sp>
      <p:pic>
        <p:nvPicPr>
          <p:cNvPr id="44" name="Picture 43"/>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9206" r="7846" b="17066"/>
          <a:stretch/>
        </p:blipFill>
        <p:spPr>
          <a:xfrm>
            <a:off x="6293402" y="4340630"/>
            <a:ext cx="626533" cy="417622"/>
          </a:xfrm>
          <a:prstGeom prst="rect">
            <a:avLst/>
          </a:prstGeom>
        </p:spPr>
      </p:pic>
      <p:cxnSp>
        <p:nvCxnSpPr>
          <p:cNvPr id="53" name="Elbow Connector 52"/>
          <p:cNvCxnSpPr>
            <a:endCxn id="44" idx="1"/>
          </p:cNvCxnSpPr>
          <p:nvPr/>
        </p:nvCxnSpPr>
        <p:spPr>
          <a:xfrm flipV="1">
            <a:off x="5928531" y="4549441"/>
            <a:ext cx="364871" cy="76684"/>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055528" y="4029182"/>
            <a:ext cx="10498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VPN GW</a:t>
            </a:r>
          </a:p>
        </p:txBody>
      </p:sp>
      <p:sp>
        <p:nvSpPr>
          <p:cNvPr id="66" name="Rounded Rectangle 65"/>
          <p:cNvSpPr/>
          <p:nvPr/>
        </p:nvSpPr>
        <p:spPr>
          <a:xfrm>
            <a:off x="7432816" y="4973737"/>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VM</a:t>
            </a:r>
          </a:p>
        </p:txBody>
      </p:sp>
      <p:sp>
        <p:nvSpPr>
          <p:cNvPr id="67" name="Rounded Rectangle 66"/>
          <p:cNvSpPr/>
          <p:nvPr/>
        </p:nvSpPr>
        <p:spPr>
          <a:xfrm>
            <a:off x="8414700" y="4973737"/>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VM</a:t>
            </a:r>
          </a:p>
        </p:txBody>
      </p:sp>
      <p:cxnSp>
        <p:nvCxnSpPr>
          <p:cNvPr id="70" name="Elbow Connector 69"/>
          <p:cNvCxnSpPr>
            <a:stCxn id="44" idx="3"/>
            <a:endCxn id="66" idx="0"/>
          </p:cNvCxnSpPr>
          <p:nvPr/>
        </p:nvCxnSpPr>
        <p:spPr>
          <a:xfrm>
            <a:off x="6919935" y="4549441"/>
            <a:ext cx="868481" cy="424296"/>
          </a:xfrm>
          <a:prstGeom prst="bentConnector2">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Elbow Connector 72"/>
          <p:cNvCxnSpPr>
            <a:stCxn id="44" idx="3"/>
            <a:endCxn id="67" idx="0"/>
          </p:cNvCxnSpPr>
          <p:nvPr/>
        </p:nvCxnSpPr>
        <p:spPr>
          <a:xfrm>
            <a:off x="6919935" y="4549441"/>
            <a:ext cx="1850365" cy="424296"/>
          </a:xfrm>
          <a:prstGeom prst="bentConnector2">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9163864" y="4611656"/>
            <a:ext cx="75528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a:t>
            </a:r>
          </a:p>
        </p:txBody>
      </p:sp>
      <p:sp>
        <p:nvSpPr>
          <p:cNvPr id="77" name="Rounded Rectangle 76"/>
          <p:cNvSpPr/>
          <p:nvPr/>
        </p:nvSpPr>
        <p:spPr>
          <a:xfrm>
            <a:off x="9763394" y="4983971"/>
            <a:ext cx="711200" cy="364066"/>
          </a:xfrm>
          <a:prstGeom prst="roundRect">
            <a:avLst/>
          </a:prstGeom>
          <a:solidFill>
            <a:schemeClr val="bg1">
              <a:lumMod val="5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VM</a:t>
            </a:r>
          </a:p>
        </p:txBody>
      </p:sp>
      <p:cxnSp>
        <p:nvCxnSpPr>
          <p:cNvPr id="78" name="Elbow Connector 77"/>
          <p:cNvCxnSpPr>
            <a:stCxn id="44" idx="3"/>
            <a:endCxn id="77" idx="0"/>
          </p:cNvCxnSpPr>
          <p:nvPr/>
        </p:nvCxnSpPr>
        <p:spPr>
          <a:xfrm>
            <a:off x="6919935" y="4549441"/>
            <a:ext cx="3199059" cy="434530"/>
          </a:xfrm>
          <a:prstGeom prst="bentConnector2">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Left Brace 81"/>
          <p:cNvSpPr/>
          <p:nvPr/>
        </p:nvSpPr>
        <p:spPr>
          <a:xfrm rot="16200000">
            <a:off x="8796902" y="3934571"/>
            <a:ext cx="314071" cy="3199525"/>
          </a:xfrm>
          <a:prstGeom prst="leftBrac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92526"/>
              </a:solidFill>
              <a:effectLst/>
              <a:uLnTx/>
              <a:uFillTx/>
              <a:latin typeface="Calibri"/>
              <a:ea typeface="+mn-ea"/>
              <a:cs typeface="+mn-cs"/>
            </a:endParaRPr>
          </a:p>
        </p:txBody>
      </p:sp>
      <p:sp>
        <p:nvSpPr>
          <p:cNvPr id="83" name="TextBox 82"/>
          <p:cNvSpPr txBox="1"/>
          <p:nvPr/>
        </p:nvSpPr>
        <p:spPr>
          <a:xfrm>
            <a:off x="8138460" y="5741364"/>
            <a:ext cx="17806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Customer VMs</a:t>
            </a:r>
          </a:p>
        </p:txBody>
      </p:sp>
      <p:cxnSp>
        <p:nvCxnSpPr>
          <p:cNvPr id="85" name="Straight Arrow Connector 84"/>
          <p:cNvCxnSpPr>
            <a:stCxn id="86" idx="0"/>
          </p:cNvCxnSpPr>
          <p:nvPr/>
        </p:nvCxnSpPr>
        <p:spPr>
          <a:xfrm flipV="1">
            <a:off x="6222217" y="4611656"/>
            <a:ext cx="1014655" cy="1086567"/>
          </a:xfrm>
          <a:prstGeom prst="straightConnector1">
            <a:avLst/>
          </a:prstGeom>
          <a:ln w="571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090259" y="5698223"/>
            <a:ext cx="2263916" cy="646331"/>
          </a:xfrm>
          <a:prstGeom prst="rect">
            <a:avLst/>
          </a:prstGeom>
          <a:noFill/>
          <a:ln w="5715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Org </a:t>
            </a:r>
            <a:r>
              <a:rPr kumimoji="0" lang="en-US" sz="1800" b="0" i="0" u="none" strike="noStrike" kern="1200" cap="none" spc="0" normalizeH="0" baseline="0" noProof="0" dirty="0" err="1">
                <a:ln>
                  <a:noFill/>
                </a:ln>
                <a:solidFill>
                  <a:srgbClr val="292526">
                    <a:lumMod val="75000"/>
                    <a:lumOff val="25000"/>
                  </a:srgbClr>
                </a:solidFill>
                <a:effectLst/>
                <a:uLnTx/>
                <a:uFillTx/>
                <a:latin typeface="Calibri"/>
                <a:ea typeface="+mn-ea"/>
                <a:cs typeface="+mn-cs"/>
              </a:rPr>
              <a:t>vDC</a:t>
            </a: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Isolated </a:t>
            </a:r>
            <a:r>
              <a:rPr kumimoji="0" lang="en-US" sz="1800" b="0" i="0" u="none" strike="noStrike" kern="1200" cap="none" spc="0" normalizeH="0" baseline="0" noProof="0" dirty="0" err="1">
                <a:ln>
                  <a:noFill/>
                </a:ln>
                <a:solidFill>
                  <a:srgbClr val="292526">
                    <a:lumMod val="75000"/>
                    <a:lumOff val="25000"/>
                  </a:srgbClr>
                </a:solidFill>
                <a:effectLst/>
                <a:uLnTx/>
                <a:uFillTx/>
                <a:latin typeface="Calibri"/>
                <a:ea typeface="+mn-ea"/>
                <a:cs typeface="+mn-cs"/>
              </a:rPr>
              <a:t>portgroup</a:t>
            </a:r>
            <a:endPar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endParaRPr>
          </a:p>
        </p:txBody>
      </p:sp>
      <p:cxnSp>
        <p:nvCxnSpPr>
          <p:cNvPr id="45" name="Straight Arrow Connector 44"/>
          <p:cNvCxnSpPr>
            <a:stCxn id="46" idx="0"/>
          </p:cNvCxnSpPr>
          <p:nvPr/>
        </p:nvCxnSpPr>
        <p:spPr>
          <a:xfrm flipH="1" flipV="1">
            <a:off x="8691893" y="2777416"/>
            <a:ext cx="23656" cy="567722"/>
          </a:xfrm>
          <a:prstGeom prst="straightConnector1">
            <a:avLst/>
          </a:prstGeom>
          <a:ln w="571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583591" y="3345138"/>
            <a:ext cx="2263916" cy="369332"/>
          </a:xfrm>
          <a:prstGeom prst="rect">
            <a:avLst/>
          </a:prstGeom>
          <a:noFill/>
          <a:ln w="5715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92526">
                    <a:lumMod val="75000"/>
                    <a:lumOff val="25000"/>
                  </a:srgbClr>
                </a:solidFill>
                <a:effectLst/>
                <a:uLnTx/>
                <a:uFillTx/>
                <a:latin typeface="Calibri"/>
                <a:ea typeface="+mn-ea"/>
                <a:cs typeface="+mn-cs"/>
              </a:rPr>
              <a:t>Unisolated</a:t>
            </a:r>
            <a:r>
              <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rPr>
              <a:t> </a:t>
            </a:r>
            <a:r>
              <a:rPr kumimoji="0" lang="en-US" sz="1800" b="0" i="0" u="none" strike="noStrike" kern="1200" cap="none" spc="0" normalizeH="0" baseline="0" noProof="0" dirty="0" err="1">
                <a:ln>
                  <a:noFill/>
                </a:ln>
                <a:solidFill>
                  <a:srgbClr val="292526">
                    <a:lumMod val="75000"/>
                    <a:lumOff val="25000"/>
                  </a:srgbClr>
                </a:solidFill>
                <a:effectLst/>
                <a:uLnTx/>
                <a:uFillTx/>
                <a:latin typeface="Calibri"/>
                <a:ea typeface="+mn-ea"/>
                <a:cs typeface="+mn-cs"/>
              </a:rPr>
              <a:t>portgroup</a:t>
            </a:r>
            <a:endParaRPr kumimoji="0" lang="en-US" sz="1800" b="0" i="0" u="none" strike="noStrike" kern="1200" cap="none" spc="0" normalizeH="0" baseline="0" noProof="0" dirty="0">
              <a:ln>
                <a:noFill/>
              </a:ln>
              <a:solidFill>
                <a:srgbClr val="292526">
                  <a:lumMod val="75000"/>
                  <a:lumOff val="25000"/>
                </a:srgbClr>
              </a:solidFill>
              <a:effectLst/>
              <a:uLnTx/>
              <a:uFillTx/>
              <a:latin typeface="Calibri"/>
              <a:ea typeface="+mn-ea"/>
              <a:cs typeface="+mn-cs"/>
            </a:endParaRPr>
          </a:p>
        </p:txBody>
      </p:sp>
    </p:spTree>
    <p:extLst>
      <p:ext uri="{BB962C8B-B14F-4D97-AF65-F5344CB8AC3E}">
        <p14:creationId xmlns:p14="http://schemas.microsoft.com/office/powerpoint/2010/main" val="1537026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Connecting the ZCC to an isolated </a:t>
            </a:r>
            <a:r>
              <a:rPr lang="en-US" dirty="0" err="1"/>
              <a:t>portgroup</a:t>
            </a:r>
            <a:r>
              <a:rPr lang="en-US" dirty="0"/>
              <a:t> will still not(!) let it see the traffic going through the </a:t>
            </a:r>
            <a:r>
              <a:rPr lang="en-US" dirty="0" err="1"/>
              <a:t>portgroup</a:t>
            </a:r>
            <a:endParaRPr lang="en-US" dirty="0"/>
          </a:p>
          <a:p>
            <a:pPr lvl="1"/>
            <a:r>
              <a:rPr lang="en-US" dirty="0"/>
              <a:t>We need to attach the ZCC to the “virtual network ID” (virtual wire in VXLAN)</a:t>
            </a:r>
          </a:p>
          <a:p>
            <a:r>
              <a:rPr lang="en-US" dirty="0"/>
              <a:t>This requires knowing the virtual network ID and adding fields to the ZCC’s VM configuration in the MOB</a:t>
            </a:r>
          </a:p>
          <a:p>
            <a:r>
              <a:rPr lang="en-US" dirty="0"/>
              <a:t>How can we learn the virtual network ID?</a:t>
            </a:r>
          </a:p>
          <a:p>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 – </a:t>
            </a:r>
            <a:r>
              <a:rPr lang="en-US" dirty="0" err="1"/>
              <a:t>vCD</a:t>
            </a:r>
            <a:r>
              <a:rPr lang="en-US" dirty="0"/>
              <a:t> (extra credit)</a:t>
            </a:r>
          </a:p>
        </p:txBody>
      </p:sp>
    </p:spTree>
    <p:extLst>
      <p:ext uri="{BB962C8B-B14F-4D97-AF65-F5344CB8AC3E}">
        <p14:creationId xmlns:p14="http://schemas.microsoft.com/office/powerpoint/2010/main" val="3750475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steal it from other VMs connected to the same network!</a:t>
            </a:r>
          </a:p>
          <a:p>
            <a:pPr lvl="1"/>
            <a:r>
              <a:rPr lang="en-US" dirty="0"/>
              <a:t>… so this won’t work if there are no VMs connected to the org </a:t>
            </a:r>
            <a:r>
              <a:rPr lang="en-US" dirty="0" err="1"/>
              <a:t>vDC</a:t>
            </a:r>
            <a:r>
              <a:rPr lang="en-US" dirty="0"/>
              <a:t> network</a:t>
            </a:r>
          </a:p>
          <a:p>
            <a:r>
              <a:rPr lang="en-US" dirty="0"/>
              <a:t>The MOB’s values can be found under the VM’s </a:t>
            </a:r>
            <a:r>
              <a:rPr lang="en-US" dirty="0" err="1"/>
              <a:t>extraConfig</a:t>
            </a:r>
            <a:r>
              <a:rPr lang="en-US" dirty="0"/>
              <a:t> and are called </a:t>
            </a:r>
            <a:r>
              <a:rPr lang="en-US" dirty="0" err="1"/>
              <a:t>ethernet</a:t>
            </a:r>
            <a:r>
              <a:rPr lang="en-US" dirty="0"/>
              <a:t>{0}.filter{1}.name / param0 / param1</a:t>
            </a:r>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Installation – </a:t>
            </a:r>
            <a:r>
              <a:rPr lang="en-US" dirty="0" err="1"/>
              <a:t>vCD</a:t>
            </a:r>
            <a:r>
              <a:rPr lang="en-US" dirty="0"/>
              <a:t> (extra credit)</a:t>
            </a:r>
          </a:p>
        </p:txBody>
      </p:sp>
    </p:spTree>
    <p:extLst>
      <p:ext uri="{BB962C8B-B14F-4D97-AF65-F5344CB8AC3E}">
        <p14:creationId xmlns:p14="http://schemas.microsoft.com/office/powerpoint/2010/main" val="3236257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ZCC uninstall is initiated from the ZCM</a:t>
            </a:r>
          </a:p>
          <a:p>
            <a:r>
              <a:rPr lang="en-US" dirty="0"/>
              <a:t>Uninstall removes the ZCC VM and clears it from the ZVM DB</a:t>
            </a:r>
          </a:p>
          <a:p>
            <a:r>
              <a:rPr lang="en-US" dirty="0"/>
              <a:t>Q: What happens if a site is paired through the uninstalled ZCC?</a:t>
            </a:r>
          </a:p>
          <a:p>
            <a:r>
              <a:rPr lang="en-US" dirty="0"/>
              <a:t>A: It loses connectivity, even if the ZCC is then reinstalled. Later we’ll see why.</a:t>
            </a:r>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Uninstallation</a:t>
            </a:r>
          </a:p>
        </p:txBody>
      </p:sp>
      <p:pic>
        <p:nvPicPr>
          <p:cNvPr id="5" name="Picture 4"/>
          <p:cNvPicPr>
            <a:picLocks noChangeAspect="1"/>
          </p:cNvPicPr>
          <p:nvPr/>
        </p:nvPicPr>
        <p:blipFill>
          <a:blip r:embed="rId2"/>
          <a:stretch>
            <a:fillRect/>
          </a:stretch>
        </p:blipFill>
        <p:spPr>
          <a:xfrm>
            <a:off x="2281382" y="3578630"/>
            <a:ext cx="7173046" cy="3130815"/>
          </a:xfrm>
          <a:prstGeom prst="rect">
            <a:avLst/>
          </a:prstGeom>
        </p:spPr>
      </p:pic>
    </p:spTree>
    <p:extLst>
      <p:ext uri="{BB962C8B-B14F-4D97-AF65-F5344CB8AC3E}">
        <p14:creationId xmlns:p14="http://schemas.microsoft.com/office/powerpoint/2010/main" val="92521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If a ZCC VM is deleted from </a:t>
            </a:r>
            <a:r>
              <a:rPr lang="en-US" dirty="0" err="1"/>
              <a:t>vCenter</a:t>
            </a:r>
            <a:r>
              <a:rPr lang="en-US" dirty="0"/>
              <a:t>, the ZCC enters a Ghost state</a:t>
            </a:r>
          </a:p>
          <a:p>
            <a:r>
              <a:rPr lang="en-US" dirty="0"/>
              <a:t>A Repair operation can be initiated from the ZCM if the ZCC is ghosted</a:t>
            </a:r>
          </a:p>
          <a:p>
            <a:r>
              <a:rPr lang="en-US" dirty="0"/>
              <a:t>The user can change the host/</a:t>
            </a:r>
            <a:r>
              <a:rPr lang="en-US" dirty="0" err="1"/>
              <a:t>datastore</a:t>
            </a:r>
            <a:r>
              <a:rPr lang="en-US" dirty="0"/>
              <a:t>/network selections of the ZCC, but cannot change the ZORG association</a:t>
            </a:r>
          </a:p>
          <a:p>
            <a:r>
              <a:rPr lang="en-US" dirty="0"/>
              <a:t>After the new ZCC is deployed, all existing rules will be re-applied</a:t>
            </a:r>
          </a:p>
          <a:p>
            <a:r>
              <a:rPr lang="en-US" dirty="0"/>
              <a:t>Note: before 5.0u1, static route groups were not applied during Repair (bug 13646)</a:t>
            </a:r>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ZCC Flows – Repair/Redeploy</a:t>
            </a:r>
          </a:p>
        </p:txBody>
      </p:sp>
    </p:spTree>
    <p:extLst>
      <p:ext uri="{BB962C8B-B14F-4D97-AF65-F5344CB8AC3E}">
        <p14:creationId xmlns:p14="http://schemas.microsoft.com/office/powerpoint/2010/main" val="4002649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ZCC rules are required to pair a customer ZVM with a CSP ZVM, but…</a:t>
            </a:r>
          </a:p>
          <a:p>
            <a:r>
              <a:rPr lang="en-US" dirty="0"/>
              <a:t>… we can’t set up the rules without knowing the customer’s ZVM IP</a:t>
            </a:r>
          </a:p>
          <a:p>
            <a:r>
              <a:rPr lang="en-US" dirty="0"/>
              <a:t>… we can’t know the customer’s ZVM IP before it reaches the cloud ZVM!</a:t>
            </a:r>
          </a:p>
          <a:p>
            <a:r>
              <a:rPr lang="en-US" dirty="0"/>
              <a:t>Solution: A ZCC is born with one DNAT rule: eth1:9081-&gt;cloud_zvm:9081</a:t>
            </a:r>
          </a:p>
          <a:p>
            <a:pPr lvl="1"/>
            <a:r>
              <a:rPr lang="en-US" dirty="0"/>
              <a:t>Which connectivity does this enable?</a:t>
            </a:r>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System Flows – Pairing</a:t>
            </a:r>
          </a:p>
        </p:txBody>
      </p:sp>
      <p:pic>
        <p:nvPicPr>
          <p:cNvPr id="2050" name="Picture 2" descr="Image result for chicken and egg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8289" y="418177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47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6F67-75BD-4961-B5F1-26DAA4A55C47}"/>
              </a:ext>
            </a:extLst>
          </p:cNvPr>
          <p:cNvSpPr>
            <a:spLocks noGrp="1"/>
          </p:cNvSpPr>
          <p:nvPr>
            <p:ph type="ctrTitle"/>
          </p:nvPr>
        </p:nvSpPr>
        <p:spPr/>
        <p:txBody>
          <a:bodyPr/>
          <a:lstStyle/>
          <a:p>
            <a:r>
              <a:rPr lang="en-US" b="1" dirty="0" err="1">
                <a:solidFill>
                  <a:schemeClr val="tx1"/>
                </a:solidFill>
                <a:latin typeface="Calibri Light" panose="020F0302020204030204" pitchFamily="34" charset="0"/>
                <a:cs typeface="Calibri Light" panose="020F0302020204030204" pitchFamily="34" charset="0"/>
              </a:rPr>
              <a:t>DRaaS</a:t>
            </a:r>
            <a:r>
              <a:rPr lang="en-US" b="1" dirty="0">
                <a:solidFill>
                  <a:schemeClr val="tx1"/>
                </a:solidFill>
                <a:latin typeface="Calibri Light" panose="020F0302020204030204" pitchFamily="34" charset="0"/>
                <a:cs typeface="Calibri Light" panose="020F0302020204030204" pitchFamily="34" charset="0"/>
              </a:rPr>
              <a:t> use case 1</a:t>
            </a:r>
            <a:br>
              <a:rPr lang="en-US" dirty="0">
                <a:solidFill>
                  <a:schemeClr val="tx1"/>
                </a:solidFill>
                <a:latin typeface="Calibri Light" panose="020F0302020204030204" pitchFamily="34" charset="0"/>
                <a:cs typeface="Calibri Light" panose="020F0302020204030204" pitchFamily="34" charset="0"/>
              </a:rPr>
            </a:br>
            <a:r>
              <a:rPr lang="en-US" sz="4400" dirty="0">
                <a:solidFill>
                  <a:schemeClr val="tx1"/>
                </a:solidFill>
                <a:latin typeface="Calibri Light" panose="020F0302020204030204" pitchFamily="34" charset="0"/>
                <a:cs typeface="Calibri Light" panose="020F0302020204030204" pitchFamily="34" charset="0"/>
              </a:rPr>
              <a:t>Local copy for </a:t>
            </a:r>
            <a:r>
              <a:rPr lang="en-US" sz="4400" dirty="0" err="1">
                <a:solidFill>
                  <a:schemeClr val="tx1"/>
                </a:solidFill>
                <a:latin typeface="Calibri Light" panose="020F0302020204030204" pitchFamily="34" charset="0"/>
                <a:cs typeface="Calibri Light" panose="020F0302020204030204" pitchFamily="34" charset="0"/>
              </a:rPr>
              <a:t>DRaaS</a:t>
            </a:r>
            <a:r>
              <a:rPr lang="en-US" sz="4400" dirty="0">
                <a:solidFill>
                  <a:schemeClr val="tx1"/>
                </a:solidFill>
                <a:latin typeface="Calibri Light" panose="020F0302020204030204" pitchFamily="34" charset="0"/>
                <a:cs typeface="Calibri Light" panose="020F0302020204030204" pitchFamily="34" charset="0"/>
              </a:rPr>
              <a:t> customer using O2M</a:t>
            </a:r>
            <a:endParaRPr lang="en-US"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2964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a ZVM receives a pairing request, it checks whether this request comes from a ZCC IP</a:t>
            </a:r>
          </a:p>
          <a:p>
            <a:r>
              <a:rPr lang="en-US" dirty="0"/>
              <a:t>If so, it retrieves the peer ZVM’s IP from the ZCC and sets up the reverse DNAT rule (eth0:9081 -&gt; cust_zvm:9081) before reaching out to the customer ZVM</a:t>
            </a:r>
          </a:p>
          <a:p>
            <a:pPr lvl="1"/>
            <a:r>
              <a:rPr lang="en-US" dirty="0"/>
              <a:t>It also associated the peer site with the ZCC’s ZORG</a:t>
            </a:r>
          </a:p>
          <a:p>
            <a:r>
              <a:rPr lang="en-US" dirty="0" err="1"/>
              <a:t>See:</a:t>
            </a:r>
            <a:r>
              <a:rPr lang="en-US" sz="2400" dirty="0" err="1">
                <a:latin typeface="Courier New" panose="02070309020205020404" pitchFamily="49" charset="0"/>
                <a:cs typeface="Courier New" panose="02070309020205020404" pitchFamily="49" charset="0"/>
              </a:rPr>
              <a:t>CloudConnectorManager.SetCustomerZvmIfHostIsCloudConnector</a:t>
            </a:r>
            <a:r>
              <a:rPr lang="en-US" dirty="0"/>
              <a:t>, called by</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SiteOperations.ConnectAndValidate</a:t>
            </a:r>
            <a:endParaRPr lang="en-US" dirty="0">
              <a:latin typeface="Courier New" panose="02070309020205020404" pitchFamily="49" charset="0"/>
              <a:cs typeface="Courier New" panose="02070309020205020404" pitchFamily="49" charset="0"/>
            </a:endParaRPr>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System Flows – Pairing – cont’d</a:t>
            </a:r>
          </a:p>
        </p:txBody>
      </p:sp>
      <p:pic>
        <p:nvPicPr>
          <p:cNvPr id="2050" name="Picture 2" descr="Image result for chicken and egg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8289" y="418177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1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How does the cloud ZVM obtain the peer ZVM’s IP?</a:t>
            </a:r>
          </a:p>
          <a:p>
            <a:r>
              <a:rPr lang="en-US" dirty="0"/>
              <a:t>It connects to the ZCC and runs a </a:t>
            </a:r>
            <a:r>
              <a:rPr lang="en-US" sz="2600" dirty="0" err="1">
                <a:latin typeface="Courier New" panose="02070309020205020404" pitchFamily="49" charset="0"/>
                <a:cs typeface="Courier New" panose="02070309020205020404" pitchFamily="49" charset="0"/>
              </a:rPr>
              <a:t>netstat-nat</a:t>
            </a:r>
            <a:r>
              <a:rPr lang="en-US" dirty="0"/>
              <a:t> command to find all active connections that are currently being routed through the ZCC</a:t>
            </a:r>
          </a:p>
          <a:p>
            <a:pPr lvl="1"/>
            <a:r>
              <a:rPr lang="en-US" dirty="0"/>
              <a:t>Which connection would you expect to find there?</a:t>
            </a:r>
          </a:p>
          <a:p>
            <a:pPr lvl="1"/>
            <a:r>
              <a:rPr lang="en-US" dirty="0"/>
              <a:t>Note: starting 5.0, </a:t>
            </a:r>
            <a:r>
              <a:rPr lang="en-US" dirty="0" err="1"/>
              <a:t>netstat-nat</a:t>
            </a:r>
            <a:r>
              <a:rPr lang="en-US" dirty="0"/>
              <a:t> is a script written by Zerto; not part of the OS</a:t>
            </a:r>
          </a:p>
          <a:p>
            <a:r>
              <a:rPr lang="en-US" dirty="0"/>
              <a:t>It then takes the </a:t>
            </a:r>
            <a:r>
              <a:rPr lang="en-US" i="1" dirty="0"/>
              <a:t>first</a:t>
            </a:r>
            <a:r>
              <a:rPr lang="en-US" dirty="0"/>
              <a:t> connection in the list and retrieves its source IP</a:t>
            </a:r>
          </a:p>
          <a:p>
            <a:r>
              <a:rPr lang="en-US" dirty="0"/>
              <a:t>… what could possibly go wrong?</a:t>
            </a:r>
          </a:p>
          <a:p>
            <a:endParaRPr lang="en-US" dirty="0">
              <a:latin typeface="Courier New" panose="02070309020205020404" pitchFamily="49" charset="0"/>
              <a:cs typeface="Courier New" panose="02070309020205020404" pitchFamily="49" charset="0"/>
            </a:endParaRPr>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System Flows – Pairing – cont’d</a:t>
            </a:r>
          </a:p>
        </p:txBody>
      </p:sp>
      <p:pic>
        <p:nvPicPr>
          <p:cNvPr id="2050" name="Picture 2" descr="Image result for chicken and egg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8289" y="418177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03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a new cloud VRA is installed, a corresponding entry is added to all ZCCs belonging to the ZVM</a:t>
            </a:r>
          </a:p>
          <a:p>
            <a:r>
              <a:rPr lang="en-US" dirty="0"/>
              <a:t>When a new customer VRA is installed, a corresponding entry is added to the ZCC associated with the owning peer ZVM</a:t>
            </a:r>
          </a:p>
          <a:p>
            <a:r>
              <a:rPr lang="en-US" dirty="0"/>
              <a:t>See </a:t>
            </a:r>
            <a:r>
              <a:rPr lang="en-US" sz="2400" dirty="0" err="1">
                <a:latin typeface="Courier New" panose="02070309020205020404" pitchFamily="49" charset="0"/>
                <a:cs typeface="Courier New" panose="02070309020205020404" pitchFamily="49" charset="0"/>
              </a:rPr>
              <a:t>HostTracker.SetIPOnPeersOperation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AddPeerVraInfoTask.AddPeerVraInfoTaskFunc</a:t>
            </a:r>
            <a:r>
              <a:rPr lang="en-US" dirty="0"/>
              <a:t>, </a:t>
            </a:r>
            <a:r>
              <a:rPr lang="en-US" sz="2400" dirty="0" err="1">
                <a:latin typeface="Courier New" panose="02070309020205020404" pitchFamily="49" charset="0"/>
                <a:cs typeface="Courier New" panose="02070309020205020404" pitchFamily="49" charset="0"/>
              </a:rPr>
              <a:t>PeerVraInfoSynchronizer.Synchronize</a:t>
            </a:r>
            <a:r>
              <a:rPr lang="en-US" sz="2400" dirty="0">
                <a:latin typeface="Courier New" panose="02070309020205020404" pitchFamily="49" charset="0"/>
                <a:cs typeface="Courier New" panose="02070309020205020404" pitchFamily="49" charset="0"/>
              </a:rPr>
              <a:t>,</a:t>
            </a:r>
            <a:r>
              <a:rPr lang="en-US" dirty="0"/>
              <a:t> and </a:t>
            </a:r>
            <a:r>
              <a:rPr lang="en-US" sz="2400" dirty="0" err="1">
                <a:latin typeface="Courier New" panose="02070309020205020404" pitchFamily="49" charset="0"/>
                <a:cs typeface="Courier New" panose="02070309020205020404" pitchFamily="49" charset="0"/>
              </a:rPr>
              <a:t>RemoteSynchronizer.GetLocalVraInfo</a:t>
            </a:r>
            <a:r>
              <a:rPr lang="en-US" dirty="0"/>
              <a:t>.</a:t>
            </a:r>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System Flows – Adding a VRA</a:t>
            </a:r>
          </a:p>
        </p:txBody>
      </p:sp>
    </p:spTree>
    <p:extLst>
      <p:ext uri="{BB962C8B-B14F-4D97-AF65-F5344CB8AC3E}">
        <p14:creationId xmlns:p14="http://schemas.microsoft.com/office/powerpoint/2010/main" val="1858562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 decide on a port to use, the system takes the highest used port number and adds 1 (ports are not recycled!) – see </a:t>
            </a:r>
            <a:r>
              <a:rPr lang="en-US" sz="2400" dirty="0" err="1">
                <a:latin typeface="Courier New" panose="02070309020205020404" pitchFamily="49" charset="0"/>
                <a:cs typeface="Courier New" panose="02070309020205020404" pitchFamily="49" charset="0"/>
              </a:rPr>
              <a:t>PersistentNatTable.AddPortMapping</a:t>
            </a:r>
            <a:r>
              <a:rPr lang="en-US" dirty="0"/>
              <a:t>.</a:t>
            </a:r>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System Flows – Adding a VRA</a:t>
            </a:r>
          </a:p>
        </p:txBody>
      </p:sp>
    </p:spTree>
    <p:extLst>
      <p:ext uri="{BB962C8B-B14F-4D97-AF65-F5344CB8AC3E}">
        <p14:creationId xmlns:p14="http://schemas.microsoft.com/office/powerpoint/2010/main" val="2809127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cloud ZVM uses SSH to connect to the ZCC and configure it</a:t>
            </a:r>
          </a:p>
          <a:p>
            <a:r>
              <a:rPr lang="en-US" dirty="0"/>
              <a:t>Before </a:t>
            </a:r>
            <a:r>
              <a:rPr lang="en-US" dirty="0" err="1"/>
              <a:t>Balvenie</a:t>
            </a:r>
            <a:r>
              <a:rPr lang="en-US" dirty="0"/>
              <a:t>, hard-coded credentials were used (root/</a:t>
            </a:r>
            <a:r>
              <a:rPr lang="en-US" dirty="0" err="1"/>
              <a:t>zertodata</a:t>
            </a:r>
            <a:r>
              <a:rPr lang="en-US" dirty="0"/>
              <a:t>)</a:t>
            </a:r>
          </a:p>
          <a:p>
            <a:pPr lvl="1"/>
            <a:r>
              <a:rPr lang="en-US" dirty="0"/>
              <a:t>Starting </a:t>
            </a:r>
            <a:r>
              <a:rPr lang="en-US" dirty="0" err="1"/>
              <a:t>Balvenie</a:t>
            </a:r>
            <a:r>
              <a:rPr lang="en-US" dirty="0"/>
              <a:t>, public-key-based authentication is used by default</a:t>
            </a:r>
          </a:p>
          <a:p>
            <a:r>
              <a:rPr lang="en-US" dirty="0"/>
              <a:t>Excluding </a:t>
            </a:r>
            <a:r>
              <a:rPr lang="en-US" sz="2600" dirty="0" err="1">
                <a:latin typeface="Courier New" panose="02070309020205020404" pitchFamily="49" charset="0"/>
                <a:cs typeface="Courier New" panose="02070309020205020404" pitchFamily="49" charset="0"/>
              </a:rPr>
              <a:t>netstat-nat</a:t>
            </a:r>
            <a:r>
              <a:rPr lang="en-US" dirty="0"/>
              <a:t>, all scripts and commands sent to the ZCC are configured by the ZVM (i.e. no scripts on the ZCC). See </a:t>
            </a:r>
            <a:r>
              <a:rPr lang="en-US" sz="2600" dirty="0" err="1">
                <a:latin typeface="Courier New" panose="02070309020205020404" pitchFamily="49" charset="0"/>
                <a:cs typeface="Courier New" panose="02070309020205020404" pitchFamily="49" charset="0"/>
              </a:rPr>
              <a:t>CommandLineScriptProvider</a:t>
            </a:r>
            <a:r>
              <a:rPr lang="en-US" dirty="0"/>
              <a:t> and its inheritors.</a:t>
            </a:r>
          </a:p>
          <a:p>
            <a:pPr lvl="1"/>
            <a:r>
              <a:rPr lang="en-US" dirty="0"/>
              <a:t>Anyone remember what </a:t>
            </a:r>
            <a:r>
              <a:rPr lang="en-US" dirty="0" err="1"/>
              <a:t>netstat-nat</a:t>
            </a:r>
            <a:r>
              <a:rPr lang="en-US" dirty="0"/>
              <a:t> does?</a:t>
            </a:r>
          </a:p>
          <a:p>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Implementation Details – Connectivity</a:t>
            </a:r>
          </a:p>
        </p:txBody>
      </p:sp>
    </p:spTree>
    <p:extLst>
      <p:ext uri="{BB962C8B-B14F-4D97-AF65-F5344CB8AC3E}">
        <p14:creationId xmlns:p14="http://schemas.microsoft.com/office/powerpoint/2010/main" val="1592634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ZCC is </a:t>
            </a:r>
            <a:r>
              <a:rPr lang="en-US" dirty="0" err="1"/>
              <a:t>stateful</a:t>
            </a:r>
            <a:r>
              <a:rPr lang="en-US" dirty="0"/>
              <a:t>: any rule changes are persistently stored, in the ZCC, using </a:t>
            </a:r>
            <a:r>
              <a:rPr lang="en-US" sz="2600" dirty="0" err="1">
                <a:latin typeface="Courier New" panose="02070309020205020404" pitchFamily="49" charset="0"/>
                <a:cs typeface="Courier New" panose="02070309020205020404" pitchFamily="49" charset="0"/>
              </a:rPr>
              <a:t>iptables</a:t>
            </a:r>
            <a:r>
              <a:rPr lang="en-US" sz="2600" dirty="0">
                <a:latin typeface="Courier New" panose="02070309020205020404" pitchFamily="49" charset="0"/>
                <a:cs typeface="Courier New" panose="02070309020205020404" pitchFamily="49" charset="0"/>
              </a:rPr>
              <a:t>-save</a:t>
            </a:r>
            <a:r>
              <a:rPr lang="en-US" dirty="0"/>
              <a:t> (serialize to a file)</a:t>
            </a:r>
          </a:p>
          <a:p>
            <a:r>
              <a:rPr lang="en-US" dirty="0"/>
              <a:t>When the ZCC boots, it loads the rules from the serialized file using </a:t>
            </a:r>
            <a:r>
              <a:rPr lang="en-US" sz="2600" dirty="0" err="1">
                <a:latin typeface="Courier New" panose="02070309020205020404" pitchFamily="49" charset="0"/>
                <a:cs typeface="Courier New" panose="02070309020205020404" pitchFamily="49" charset="0"/>
              </a:rPr>
              <a:t>iptables</a:t>
            </a:r>
            <a:r>
              <a:rPr lang="en-US" sz="2600" dirty="0">
                <a:latin typeface="Courier New" panose="02070309020205020404" pitchFamily="49" charset="0"/>
                <a:cs typeface="Courier New" panose="02070309020205020404" pitchFamily="49" charset="0"/>
              </a:rPr>
              <a:t>-restore</a:t>
            </a:r>
          </a:p>
          <a:p>
            <a:r>
              <a:rPr lang="en-US" dirty="0"/>
              <a:t>There is no rule synchronization mechanism between the ZVM and ZCC</a:t>
            </a:r>
          </a:p>
          <a:p>
            <a:pPr lvl="1"/>
            <a:r>
              <a:rPr lang="en-US" dirty="0"/>
              <a:t>If you want to force a resync, delete the ZCC VM from VC (don’t uninstall the ZCC!) and redeploy</a:t>
            </a:r>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Implementation Details – State</a:t>
            </a:r>
          </a:p>
        </p:txBody>
      </p:sp>
    </p:spTree>
    <p:extLst>
      <p:ext uri="{BB962C8B-B14F-4D97-AF65-F5344CB8AC3E}">
        <p14:creationId xmlns:p14="http://schemas.microsoft.com/office/powerpoint/2010/main" val="3648739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err="1"/>
              <a:t>CloudConnectorStorageObject</a:t>
            </a:r>
            <a:r>
              <a:rPr lang="en-US" dirty="0"/>
              <a:t> – list of ZCCs and their settings</a:t>
            </a:r>
          </a:p>
          <a:p>
            <a:endParaRPr lang="en-US" dirty="0"/>
          </a:p>
          <a:p>
            <a:endParaRPr lang="en-US" dirty="0"/>
          </a:p>
          <a:p>
            <a:r>
              <a:rPr lang="en-US" dirty="0" err="1"/>
              <a:t>CloudConnectorRouteStorageObject</a:t>
            </a:r>
            <a:r>
              <a:rPr lang="en-US" dirty="0"/>
              <a:t> – list of routing rules</a:t>
            </a:r>
          </a:p>
          <a:p>
            <a:endParaRPr lang="en-US" dirty="0"/>
          </a:p>
          <a:p>
            <a:endParaRPr lang="en-US" dirty="0"/>
          </a:p>
          <a:p>
            <a:endParaRPr lang="en-US" dirty="0"/>
          </a:p>
          <a:p>
            <a:endParaRPr lang="en-US" dirty="0"/>
          </a:p>
          <a:p>
            <a:endParaRPr lang="en-US" dirty="0"/>
          </a:p>
          <a:p>
            <a:r>
              <a:rPr lang="en-US" dirty="0" err="1"/>
              <a:t>CloudConnectorStaticRouteStorageObject</a:t>
            </a:r>
            <a:r>
              <a:rPr lang="en-US" dirty="0"/>
              <a:t> – stores static route groups</a:t>
            </a:r>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Implementation Details – Database Tables</a:t>
            </a:r>
          </a:p>
        </p:txBody>
      </p:sp>
      <p:pic>
        <p:nvPicPr>
          <p:cNvPr id="5" name="Picture 4"/>
          <p:cNvPicPr>
            <a:picLocks noChangeAspect="1"/>
          </p:cNvPicPr>
          <p:nvPr/>
        </p:nvPicPr>
        <p:blipFill>
          <a:blip r:embed="rId2"/>
          <a:stretch>
            <a:fillRect/>
          </a:stretch>
        </p:blipFill>
        <p:spPr>
          <a:xfrm>
            <a:off x="278580" y="1552988"/>
            <a:ext cx="11881123" cy="623681"/>
          </a:xfrm>
          <a:prstGeom prst="rect">
            <a:avLst/>
          </a:prstGeom>
        </p:spPr>
      </p:pic>
      <p:pic>
        <p:nvPicPr>
          <p:cNvPr id="6" name="Picture 5"/>
          <p:cNvPicPr>
            <a:picLocks noChangeAspect="1"/>
          </p:cNvPicPr>
          <p:nvPr/>
        </p:nvPicPr>
        <p:blipFill>
          <a:blip r:embed="rId3"/>
          <a:stretch>
            <a:fillRect/>
          </a:stretch>
        </p:blipFill>
        <p:spPr>
          <a:xfrm>
            <a:off x="278580" y="3025189"/>
            <a:ext cx="8219377" cy="1916584"/>
          </a:xfrm>
          <a:prstGeom prst="rect">
            <a:avLst/>
          </a:prstGeom>
        </p:spPr>
      </p:pic>
      <p:cxnSp>
        <p:nvCxnSpPr>
          <p:cNvPr id="8" name="Straight Arrow Connector 7"/>
          <p:cNvCxnSpPr/>
          <p:nvPr/>
        </p:nvCxnSpPr>
        <p:spPr>
          <a:xfrm>
            <a:off x="2623930" y="2077278"/>
            <a:ext cx="3836505" cy="1798983"/>
          </a:xfrm>
          <a:prstGeom prst="straightConnector1">
            <a:avLst/>
          </a:prstGeom>
          <a:ln w="57150">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247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Q: If a ZCC is uninstalled and reinstalled (with the same parameters), why isn’t connectivity restored?</a:t>
            </a:r>
          </a:p>
          <a:p>
            <a:r>
              <a:rPr lang="en-US" dirty="0"/>
              <a:t>A: Because the new ZCC is born with a eth1:9081-&gt;cloud_zvm:9081 rule, but no rule going back from cloud to customer.</a:t>
            </a:r>
          </a:p>
          <a:p>
            <a:pPr lvl="1"/>
            <a:r>
              <a:rPr lang="en-US" dirty="0"/>
              <a:t>Manually adding the rule to the ZCC (and ZVM DB) should restore connectivity because the VRA IPs will be automatically </a:t>
            </a:r>
            <a:r>
              <a:rPr lang="en-US" dirty="0" err="1"/>
              <a:t>sync’ed</a:t>
            </a:r>
            <a:r>
              <a:rPr lang="en-US" dirty="0"/>
              <a:t> by the ZVMs</a:t>
            </a:r>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Implementation Details – Uninstalling a ZCC </a:t>
            </a:r>
          </a:p>
        </p:txBody>
      </p:sp>
    </p:spTree>
    <p:extLst>
      <p:ext uri="{BB962C8B-B14F-4D97-AF65-F5344CB8AC3E}">
        <p14:creationId xmlns:p14="http://schemas.microsoft.com/office/powerpoint/2010/main" val="23914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Relevant classes</a:t>
            </a:r>
          </a:p>
          <a:p>
            <a:pPr lvl="1"/>
            <a:r>
              <a:rPr lang="en-US" dirty="0"/>
              <a:t>Installation: </a:t>
            </a:r>
            <a:r>
              <a:rPr lang="en-US" dirty="0" err="1">
                <a:latin typeface="Courier New" panose="02070309020205020404" pitchFamily="49" charset="0"/>
                <a:cs typeface="Courier New" panose="02070309020205020404" pitchFamily="49" charset="0"/>
              </a:rPr>
              <a:t>CloudConnectorInstaller</a:t>
            </a:r>
            <a:r>
              <a:rPr lang="en-US" dirty="0"/>
              <a:t>, </a:t>
            </a:r>
            <a:r>
              <a:rPr lang="en-US" dirty="0" err="1">
                <a:latin typeface="Courier New" panose="02070309020205020404" pitchFamily="49" charset="0"/>
                <a:cs typeface="Courier New" panose="02070309020205020404" pitchFamily="49" charset="0"/>
              </a:rPr>
              <a:t>InstallCloudConnectorTask</a:t>
            </a:r>
            <a:r>
              <a:rPr lang="en-US" dirty="0"/>
              <a:t>, </a:t>
            </a:r>
            <a:r>
              <a:rPr lang="en-US" dirty="0" err="1">
                <a:latin typeface="Courier New" panose="02070309020205020404" pitchFamily="49" charset="0"/>
                <a:cs typeface="Courier New" panose="02070309020205020404" pitchFamily="49" charset="0"/>
              </a:rPr>
              <a:t>CloudConnectorBootstrapScriptProvider</a:t>
            </a:r>
            <a:endParaRPr lang="en-US" dirty="0">
              <a:latin typeface="Courier New" panose="02070309020205020404" pitchFamily="49" charset="0"/>
              <a:cs typeface="Courier New" panose="02070309020205020404" pitchFamily="49" charset="0"/>
            </a:endParaRPr>
          </a:p>
          <a:p>
            <a:pPr lvl="1"/>
            <a:r>
              <a:rPr lang="en-US" dirty="0"/>
              <a:t>Ongoing work: </a:t>
            </a:r>
            <a:r>
              <a:rPr lang="en-US" dirty="0" err="1">
                <a:latin typeface="Courier New" panose="02070309020205020404" pitchFamily="49" charset="0"/>
                <a:cs typeface="Courier New" panose="02070309020205020404" pitchFamily="49" charset="0"/>
              </a:rPr>
              <a:t>ActiveCloudConnector</a:t>
            </a:r>
            <a:r>
              <a:rPr lang="en-US" dirty="0"/>
              <a:t>, </a:t>
            </a:r>
            <a:r>
              <a:rPr lang="en-US" dirty="0" err="1">
                <a:latin typeface="Courier New" panose="02070309020205020404" pitchFamily="49" charset="0"/>
                <a:cs typeface="Courier New" panose="02070309020205020404" pitchFamily="49" charset="0"/>
              </a:rPr>
              <a:t>PersistentNatTable</a:t>
            </a:r>
            <a:r>
              <a:rPr lang="en-US" dirty="0"/>
              <a:t>, </a:t>
            </a:r>
            <a:r>
              <a:rPr lang="en-US" dirty="0" err="1">
                <a:latin typeface="Courier New" panose="02070309020205020404" pitchFamily="49" charset="0"/>
                <a:cs typeface="Courier New" panose="02070309020205020404" pitchFamily="49" charset="0"/>
              </a:rPr>
              <a:t>CloudConnectorSshConnectionFactory</a:t>
            </a:r>
            <a:endParaRPr lang="en-US" dirty="0">
              <a:latin typeface="Courier New" panose="02070309020205020404" pitchFamily="49" charset="0"/>
              <a:cs typeface="Courier New" panose="02070309020205020404" pitchFamily="49" charset="0"/>
            </a:endParaRPr>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Implementation Details</a:t>
            </a:r>
          </a:p>
        </p:txBody>
      </p:sp>
    </p:spTree>
    <p:extLst>
      <p:ext uri="{BB962C8B-B14F-4D97-AF65-F5344CB8AC3E}">
        <p14:creationId xmlns:p14="http://schemas.microsoft.com/office/powerpoint/2010/main" val="4280385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During log collection, the ZVM runs a bunch of troubleshooting commands on all ZCCs, resulting in a </a:t>
            </a:r>
            <a:r>
              <a:rPr lang="en-US" sz="2600" dirty="0">
                <a:latin typeface="Courier New" panose="02070309020205020404" pitchFamily="49" charset="0"/>
                <a:cs typeface="Courier New" panose="02070309020205020404" pitchFamily="49" charset="0"/>
              </a:rPr>
              <a:t>cloudconnectors.txt</a:t>
            </a:r>
            <a:r>
              <a:rPr lang="en-US" dirty="0"/>
              <a:t> file containing:</a:t>
            </a:r>
          </a:p>
          <a:p>
            <a:pPr lvl="1"/>
            <a:r>
              <a:rPr lang="en-US" dirty="0" err="1">
                <a:latin typeface="Courier New" panose="02070309020205020404" pitchFamily="49" charset="0"/>
                <a:cs typeface="Courier New" panose="02070309020205020404" pitchFamily="49" charset="0"/>
              </a:rPr>
              <a:t>ifconfig</a:t>
            </a:r>
            <a:r>
              <a:rPr lang="en-US" dirty="0">
                <a:latin typeface="Courier New" panose="02070309020205020404" pitchFamily="49" charset="0"/>
                <a:cs typeface="Courier New" panose="02070309020205020404" pitchFamily="49" charset="0"/>
              </a:rPr>
              <a:t> </a:t>
            </a:r>
            <a:r>
              <a:rPr lang="en-US" dirty="0"/>
              <a:t>output (NIC configuration)</a:t>
            </a:r>
          </a:p>
          <a:p>
            <a:pPr lvl="1"/>
            <a:r>
              <a:rPr lang="en-US" dirty="0"/>
              <a:t>Dump of </a:t>
            </a:r>
            <a:r>
              <a:rPr lang="en-US" dirty="0" err="1">
                <a:latin typeface="Courier New" panose="02070309020205020404" pitchFamily="49" charset="0"/>
                <a:cs typeface="Courier New" panose="02070309020205020404" pitchFamily="49" charset="0"/>
              </a:rPr>
              <a:t>iptables</a:t>
            </a:r>
            <a:r>
              <a:rPr lang="en-US" dirty="0"/>
              <a:t> rules (same verbose format we saw earlier)</a:t>
            </a:r>
          </a:p>
          <a:p>
            <a:pPr lvl="1"/>
            <a:r>
              <a:rPr lang="en-US" dirty="0"/>
              <a:t>Output of </a:t>
            </a:r>
            <a:r>
              <a:rPr lang="en-US" dirty="0" err="1">
                <a:latin typeface="Courier New" panose="02070309020205020404" pitchFamily="49" charset="0"/>
                <a:cs typeface="Courier New" panose="02070309020205020404" pitchFamily="49" charset="0"/>
              </a:rPr>
              <a:t>netstat</a:t>
            </a:r>
            <a:r>
              <a:rPr lang="en-US" dirty="0"/>
              <a:t> / </a:t>
            </a:r>
            <a:r>
              <a:rPr lang="en-US" dirty="0" err="1">
                <a:latin typeface="Courier New" panose="02070309020205020404" pitchFamily="49" charset="0"/>
                <a:cs typeface="Courier New" panose="02070309020205020404" pitchFamily="49" charset="0"/>
              </a:rPr>
              <a:t>netstat-nat</a:t>
            </a:r>
            <a:endParaRPr lang="en-US" dirty="0">
              <a:latin typeface="Courier New" panose="02070309020205020404" pitchFamily="49" charset="0"/>
              <a:cs typeface="Courier New" panose="02070309020205020404" pitchFamily="49" charset="0"/>
            </a:endParaRPr>
          </a:p>
          <a:p>
            <a:pPr lvl="1"/>
            <a:r>
              <a:rPr lang="en-US" dirty="0"/>
              <a:t>Output of </a:t>
            </a:r>
            <a:r>
              <a:rPr lang="en-US" dirty="0">
                <a:latin typeface="Courier New" panose="02070309020205020404" pitchFamily="49" charset="0"/>
                <a:cs typeface="Courier New" panose="02070309020205020404" pitchFamily="49" charset="0"/>
              </a:rPr>
              <a:t>route</a:t>
            </a:r>
            <a:r>
              <a:rPr lang="en-US" dirty="0"/>
              <a:t> (routing table)</a:t>
            </a:r>
          </a:p>
          <a:p>
            <a:r>
              <a:rPr lang="en-US" sz="3000" dirty="0">
                <a:latin typeface="+mj-lt"/>
                <a:cs typeface="Calibri"/>
              </a:rPr>
              <a:t>This is incredibly useful – use it!</a:t>
            </a:r>
          </a:p>
          <a:p>
            <a:r>
              <a:rPr lang="en-US" sz="3000" dirty="0"/>
              <a:t>Note: duplicate rules are not a problem (but they are a bug)</a:t>
            </a:r>
            <a:endParaRPr lang="en-US" sz="3000" dirty="0">
              <a:latin typeface="+mj-lt"/>
              <a:cs typeface="Calibri"/>
            </a:endParaRPr>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Troubleshooting</a:t>
            </a:r>
          </a:p>
        </p:txBody>
      </p:sp>
    </p:spTree>
    <p:extLst>
      <p:ext uri="{BB962C8B-B14F-4D97-AF65-F5344CB8AC3E}">
        <p14:creationId xmlns:p14="http://schemas.microsoft.com/office/powerpoint/2010/main" val="252693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latin typeface="Calibri Light" panose="020F0302020204030204" pitchFamily="34" charset="0"/>
                <a:cs typeface="Calibri Light" panose="020F0302020204030204" pitchFamily="34" charset="0"/>
              </a:rPr>
              <a:t>Scenario 1.1: Local copy</a:t>
            </a:r>
            <a:endParaRPr lang="en-US" b="0" dirty="0">
              <a:solidFill>
                <a:srgbClr val="BA0C25"/>
              </a:solidFill>
              <a:latin typeface="Calibri Light" panose="020F0302020204030204" pitchFamily="34" charset="0"/>
              <a:cs typeface="Calibri Light" panose="020F0302020204030204" pitchFamily="34" charset="0"/>
            </a:endParaRPr>
          </a:p>
        </p:txBody>
      </p:sp>
      <p:grpSp>
        <p:nvGrpSpPr>
          <p:cNvPr id="5" name="Group 4"/>
          <p:cNvGrpSpPr/>
          <p:nvPr/>
        </p:nvGrpSpPr>
        <p:grpSpPr>
          <a:xfrm>
            <a:off x="6379233" y="2730739"/>
            <a:ext cx="1547535" cy="1398447"/>
            <a:chOff x="7341033" y="1948826"/>
            <a:chExt cx="413999" cy="413999"/>
          </a:xfrm>
        </p:grpSpPr>
        <p:sp>
          <p:nvSpPr>
            <p:cNvPr id="6" name="Oval 5"/>
            <p:cNvSpPr/>
            <p:nvPr/>
          </p:nvSpPr>
          <p:spPr>
            <a:xfrm>
              <a:off x="7341033" y="1948826"/>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 name="Picture 6" descr="symbol_0004s_0006_Vector-Smart-Objec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3037" y="1957070"/>
              <a:ext cx="357293" cy="357293"/>
            </a:xfrm>
            <a:prstGeom prst="rect">
              <a:avLst/>
            </a:prstGeom>
          </p:spPr>
        </p:pic>
      </p:grpSp>
      <p:grpSp>
        <p:nvGrpSpPr>
          <p:cNvPr id="8" name="Group 7"/>
          <p:cNvGrpSpPr/>
          <p:nvPr/>
        </p:nvGrpSpPr>
        <p:grpSpPr>
          <a:xfrm>
            <a:off x="1892853" y="2398262"/>
            <a:ext cx="1565505" cy="1442372"/>
            <a:chOff x="6310312" y="1812319"/>
            <a:chExt cx="413999" cy="413999"/>
          </a:xfrm>
        </p:grpSpPr>
        <p:sp>
          <p:nvSpPr>
            <p:cNvPr id="9" name="Oval 8"/>
            <p:cNvSpPr/>
            <p:nvPr/>
          </p:nvSpPr>
          <p:spPr>
            <a:xfrm>
              <a:off x="6310312" y="1812319"/>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3864" y="1902773"/>
              <a:ext cx="146893" cy="249271"/>
            </a:xfrm>
            <a:prstGeom prst="rect">
              <a:avLst/>
            </a:prstGeom>
          </p:spPr>
        </p:pic>
      </p:grpSp>
      <p:pic>
        <p:nvPicPr>
          <p:cNvPr id="12" name="Picture 6" descr="Displaying symbol_0001s_0009_Vector-Smart-Obj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0885" y="3115067"/>
            <a:ext cx="704501" cy="8043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864283" y="2065906"/>
            <a:ext cx="4124969"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292526"/>
                </a:solidFill>
                <a:effectLst/>
                <a:uLnTx/>
                <a:uFillTx/>
                <a:latin typeface="Calibri"/>
                <a:ea typeface="+mn-ea"/>
                <a:cs typeface="+mn-cs"/>
              </a:rPr>
              <a:t>DR site with </a:t>
            </a:r>
            <a:r>
              <a:rPr kumimoji="0" lang="en-US" sz="2133" b="0" i="1" u="none" strike="noStrike" kern="1200" cap="none" spc="0" normalizeH="0" baseline="0" noProof="0" dirty="0">
                <a:ln>
                  <a:noFill/>
                </a:ln>
                <a:solidFill>
                  <a:srgbClr val="292526"/>
                </a:solidFill>
                <a:effectLst/>
                <a:uLnTx/>
                <a:uFillTx/>
                <a:latin typeface="Calibri"/>
                <a:ea typeface="+mn-ea"/>
                <a:cs typeface="+mn-cs"/>
              </a:rPr>
              <a:t>CloudO2M license</a:t>
            </a:r>
            <a:r>
              <a:rPr kumimoji="0" lang="en-US" sz="2133" b="0" i="0" u="none" strike="noStrike" kern="1200" cap="none" spc="0" normalizeH="0" baseline="0" noProof="0" dirty="0">
                <a:ln>
                  <a:noFill/>
                </a:ln>
                <a:solidFill>
                  <a:srgbClr val="292526"/>
                </a:solidFill>
                <a:effectLst/>
                <a:uLnTx/>
                <a:uFillTx/>
                <a:latin typeface="Calibri"/>
                <a:ea typeface="+mn-ea"/>
                <a:cs typeface="+mn-cs"/>
              </a:rPr>
              <a:t> </a:t>
            </a:r>
            <a:endParaRPr kumimoji="0" lang="en-US" sz="2133" b="1" i="0" u="none" strike="noStrike" kern="1200" cap="none" spc="0" normalizeH="0" baseline="0" noProof="0" dirty="0">
              <a:ln>
                <a:noFill/>
              </a:ln>
              <a:solidFill>
                <a:srgbClr val="292526"/>
              </a:solidFill>
              <a:effectLst/>
              <a:uLnTx/>
              <a:uFillTx/>
              <a:latin typeface="Calibri"/>
              <a:ea typeface="+mn-ea"/>
              <a:cs typeface="+mn-cs"/>
            </a:endParaRPr>
          </a:p>
        </p:txBody>
      </p:sp>
      <p:sp>
        <p:nvSpPr>
          <p:cNvPr id="23" name="Rounded Rectangle 22"/>
          <p:cNvSpPr>
            <a:spLocks/>
          </p:cNvSpPr>
          <p:nvPr/>
        </p:nvSpPr>
        <p:spPr>
          <a:xfrm>
            <a:off x="7942012" y="2923736"/>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27" name="Rounded Rectangle 26"/>
          <p:cNvSpPr/>
          <p:nvPr/>
        </p:nvSpPr>
        <p:spPr>
          <a:xfrm>
            <a:off x="1095942" y="2369285"/>
            <a:ext cx="3308019" cy="1550132"/>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29" name="Rectangle 28"/>
          <p:cNvSpPr/>
          <p:nvPr/>
        </p:nvSpPr>
        <p:spPr>
          <a:xfrm>
            <a:off x="1092908" y="2369717"/>
            <a:ext cx="783035" cy="400110"/>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Site-1</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sp>
        <p:nvSpPr>
          <p:cNvPr id="31" name="TextBox 30"/>
          <p:cNvSpPr txBox="1"/>
          <p:nvPr/>
        </p:nvSpPr>
        <p:spPr>
          <a:xfrm>
            <a:off x="1453975" y="1592099"/>
            <a:ext cx="2591951" cy="748795"/>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292526"/>
                </a:solidFill>
                <a:effectLst/>
                <a:uLnTx/>
                <a:uFillTx/>
                <a:latin typeface="Calibri"/>
                <a:ea typeface="+mn-ea"/>
                <a:cs typeface="+mn-cs"/>
              </a:rPr>
              <a:t>On-Premise Hypervisor based</a:t>
            </a:r>
          </a:p>
        </p:txBody>
      </p:sp>
      <p:sp>
        <p:nvSpPr>
          <p:cNvPr id="33" name="TextBox 32"/>
          <p:cNvSpPr txBox="1"/>
          <p:nvPr/>
        </p:nvSpPr>
        <p:spPr>
          <a:xfrm>
            <a:off x="7129267" y="1085228"/>
            <a:ext cx="304778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292526"/>
                </a:solidFill>
                <a:effectLst/>
                <a:uLnTx/>
                <a:uFillTx/>
                <a:latin typeface="Calibri"/>
                <a:ea typeface="+mn-ea"/>
                <a:cs typeface="+mn-cs"/>
              </a:rPr>
              <a:t>DR-Site </a:t>
            </a:r>
            <a:r>
              <a:rPr kumimoji="0" lang="en-US" sz="2133" b="0" i="0" u="none" strike="noStrike" kern="1200" cap="none" spc="0" normalizeH="0" baseline="0" noProof="0" dirty="0">
                <a:ln>
                  <a:noFill/>
                </a:ln>
                <a:solidFill>
                  <a:srgbClr val="292526"/>
                </a:solidFill>
                <a:effectLst/>
                <a:uLnTx/>
                <a:uFillTx/>
                <a:latin typeface="Calibri"/>
                <a:ea typeface="+mn-ea"/>
                <a:cs typeface="+mn-cs"/>
              </a:rPr>
              <a:t>managed by </a:t>
            </a:r>
            <a:r>
              <a:rPr kumimoji="0" lang="en-US" sz="2133" b="1" i="0" u="none" strike="noStrike" kern="1200" cap="none" spc="0" normalizeH="0" baseline="0" noProof="0" dirty="0">
                <a:ln>
                  <a:noFill/>
                </a:ln>
                <a:solidFill>
                  <a:srgbClr val="292526"/>
                </a:solidFill>
                <a:effectLst/>
                <a:uLnTx/>
                <a:uFillTx/>
                <a:latin typeface="Calibri"/>
                <a:ea typeface="+mn-ea"/>
                <a:cs typeface="+mn-cs"/>
              </a:rPr>
              <a:t>CSP</a:t>
            </a:r>
          </a:p>
        </p:txBody>
      </p:sp>
      <p:sp>
        <p:nvSpPr>
          <p:cNvPr id="35" name="Rounded Rectangle 35">
            <a:extLst>
              <a:ext uri="{FF2B5EF4-FFF2-40B4-BE49-F238E27FC236}">
                <a16:creationId xmlns:a16="http://schemas.microsoft.com/office/drawing/2014/main" id="{86CF10A2-F6AC-49E9-9361-9C741C0A846B}"/>
              </a:ext>
            </a:extLst>
          </p:cNvPr>
          <p:cNvSpPr>
            <a:spLocks/>
          </p:cNvSpPr>
          <p:nvPr/>
        </p:nvSpPr>
        <p:spPr>
          <a:xfrm>
            <a:off x="10420326" y="3688613"/>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ZCM</a:t>
            </a:r>
          </a:p>
        </p:txBody>
      </p:sp>
      <p:cxnSp>
        <p:nvCxnSpPr>
          <p:cNvPr id="36" name="Straight Arrow Connector 35">
            <a:extLst>
              <a:ext uri="{FF2B5EF4-FFF2-40B4-BE49-F238E27FC236}">
                <a16:creationId xmlns:a16="http://schemas.microsoft.com/office/drawing/2014/main" id="{A8FA4010-FE17-4371-AD2E-585FC9141E66}"/>
              </a:ext>
            </a:extLst>
          </p:cNvPr>
          <p:cNvCxnSpPr>
            <a:cxnSpLocks/>
            <a:stCxn id="23" idx="3"/>
          </p:cNvCxnSpPr>
          <p:nvPr/>
        </p:nvCxnSpPr>
        <p:spPr>
          <a:xfrm>
            <a:off x="8603941" y="3200609"/>
            <a:ext cx="1826942" cy="7515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id="{688ADD9C-73D8-475C-B680-464B0D3F9754}"/>
              </a:ext>
            </a:extLst>
          </p:cNvPr>
          <p:cNvCxnSpPr>
            <a:cxnSpLocks/>
            <a:stCxn id="27" idx="1"/>
            <a:endCxn id="27" idx="2"/>
          </p:cNvCxnSpPr>
          <p:nvPr/>
        </p:nvCxnSpPr>
        <p:spPr>
          <a:xfrm rot="10800000" flipH="1" flipV="1">
            <a:off x="1095942" y="3144351"/>
            <a:ext cx="1654010" cy="775066"/>
          </a:xfrm>
          <a:prstGeom prst="curvedConnector4">
            <a:avLst>
              <a:gd name="adj1" fmla="val -45580"/>
              <a:gd name="adj2" fmla="val 214839"/>
            </a:avLst>
          </a:prstGeom>
          <a:ln w="57150">
            <a:headEnd type="arrow" w="med" len="med"/>
            <a:tailEnd type="arrow" w="med" len="med"/>
          </a:ln>
        </p:spPr>
        <p:style>
          <a:lnRef idx="1">
            <a:schemeClr val="accent3"/>
          </a:lnRef>
          <a:fillRef idx="0">
            <a:schemeClr val="accent3"/>
          </a:fillRef>
          <a:effectRef idx="0">
            <a:schemeClr val="accent3"/>
          </a:effectRef>
          <a:fontRef idx="minor">
            <a:schemeClr val="tx1"/>
          </a:fontRef>
        </p:style>
      </p:cxnSp>
      <p:sp>
        <p:nvSpPr>
          <p:cNvPr id="22" name="Rounded Rectangle 26">
            <a:extLst>
              <a:ext uri="{FF2B5EF4-FFF2-40B4-BE49-F238E27FC236}">
                <a16:creationId xmlns:a16="http://schemas.microsoft.com/office/drawing/2014/main" id="{38D48924-6179-45DD-9D1E-FA3714767365}"/>
              </a:ext>
            </a:extLst>
          </p:cNvPr>
          <p:cNvSpPr/>
          <p:nvPr/>
        </p:nvSpPr>
        <p:spPr>
          <a:xfrm>
            <a:off x="5496128" y="1615444"/>
            <a:ext cx="5933873" cy="4182240"/>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74B52F2-8A3B-46F5-96EC-6CD3AF018055}"/>
              </a:ext>
            </a:extLst>
          </p:cNvPr>
          <p:cNvSpPr txBox="1"/>
          <p:nvPr/>
        </p:nvSpPr>
        <p:spPr>
          <a:xfrm>
            <a:off x="2816291" y="3939438"/>
            <a:ext cx="260084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err="1">
                <a:ln>
                  <a:noFill/>
                </a:ln>
                <a:solidFill>
                  <a:srgbClr val="292526"/>
                </a:solidFill>
                <a:effectLst/>
                <a:uLnTx/>
                <a:uFillTx/>
                <a:latin typeface="Calibri"/>
                <a:ea typeface="+mn-ea"/>
                <a:cs typeface="+mn-cs"/>
              </a:rPr>
              <a:t>DRaaS</a:t>
            </a:r>
            <a:r>
              <a:rPr kumimoji="0" lang="en-US" sz="2133" b="0" i="1" u="none" strike="noStrike" kern="1200" cap="none" spc="0" normalizeH="0" baseline="0" noProof="0" dirty="0">
                <a:ln>
                  <a:noFill/>
                </a:ln>
                <a:solidFill>
                  <a:srgbClr val="292526"/>
                </a:solidFill>
                <a:effectLst/>
                <a:uLnTx/>
                <a:uFillTx/>
                <a:latin typeface="Calibri"/>
                <a:ea typeface="+mn-ea"/>
                <a:cs typeface="+mn-cs"/>
              </a:rPr>
              <a:t>-E sublicense</a:t>
            </a:r>
          </a:p>
        </p:txBody>
      </p:sp>
      <p:sp>
        <p:nvSpPr>
          <p:cNvPr id="24" name="Rounded Rectangle 35">
            <a:extLst>
              <a:ext uri="{FF2B5EF4-FFF2-40B4-BE49-F238E27FC236}">
                <a16:creationId xmlns:a16="http://schemas.microsoft.com/office/drawing/2014/main" id="{90D690A1-FDE2-4732-916F-3FAB7F42FB82}"/>
              </a:ext>
            </a:extLst>
          </p:cNvPr>
          <p:cNvSpPr>
            <a:spLocks/>
          </p:cNvSpPr>
          <p:nvPr/>
        </p:nvSpPr>
        <p:spPr>
          <a:xfrm>
            <a:off x="5781420" y="3144517"/>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ZCC</a:t>
            </a:r>
          </a:p>
        </p:txBody>
      </p:sp>
      <p:sp>
        <p:nvSpPr>
          <p:cNvPr id="28" name="Oval 27">
            <a:extLst>
              <a:ext uri="{FF2B5EF4-FFF2-40B4-BE49-F238E27FC236}">
                <a16:creationId xmlns:a16="http://schemas.microsoft.com/office/drawing/2014/main" id="{B1664113-14A8-421D-AB42-3757F199815C}"/>
              </a:ext>
            </a:extLst>
          </p:cNvPr>
          <p:cNvSpPr/>
          <p:nvPr/>
        </p:nvSpPr>
        <p:spPr>
          <a:xfrm>
            <a:off x="9883301" y="4350274"/>
            <a:ext cx="1673159" cy="961028"/>
          </a:xfrm>
          <a:prstGeom prst="ellipse">
            <a:avLst/>
          </a:prstGeom>
          <a:solidFill>
            <a:srgbClr val="9E001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charset="0"/>
                <a:ea typeface="Roboto" charset="0"/>
                <a:cs typeface="Roboto" charset="0"/>
              </a:rPr>
              <a:t>ZORG required </a:t>
            </a: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cxnSp>
        <p:nvCxnSpPr>
          <p:cNvPr id="11" name="Straight Arrow Connector 10"/>
          <p:cNvCxnSpPr>
            <a:cxnSpLocks/>
            <a:stCxn id="27" idx="3"/>
            <a:endCxn id="24" idx="1"/>
          </p:cNvCxnSpPr>
          <p:nvPr/>
        </p:nvCxnSpPr>
        <p:spPr>
          <a:xfrm>
            <a:off x="4403961" y="3144351"/>
            <a:ext cx="1377459" cy="277039"/>
          </a:xfrm>
          <a:prstGeom prst="straightConnector1">
            <a:avLst/>
          </a:prstGeom>
          <a:ln w="57150">
            <a:headEnd type="arrow" w="med" len="med"/>
            <a:tailEnd type="arrow" w="med" len="med"/>
          </a:ln>
        </p:spPr>
        <p:style>
          <a:lnRef idx="1">
            <a:schemeClr val="accent3"/>
          </a:lnRef>
          <a:fillRef idx="0">
            <a:schemeClr val="accent3"/>
          </a:fillRef>
          <a:effectRef idx="0">
            <a:schemeClr val="accent3"/>
          </a:effectRef>
          <a:fontRef idx="minor">
            <a:schemeClr val="tx1"/>
          </a:fontRef>
        </p:style>
      </p:cxnSp>
      <p:sp>
        <p:nvSpPr>
          <p:cNvPr id="25" name="TextBox 24">
            <a:extLst>
              <a:ext uri="{FF2B5EF4-FFF2-40B4-BE49-F238E27FC236}">
                <a16:creationId xmlns:a16="http://schemas.microsoft.com/office/drawing/2014/main" id="{F4FB4047-2340-4706-A33F-3076179C1FB4}"/>
              </a:ext>
            </a:extLst>
          </p:cNvPr>
          <p:cNvSpPr txBox="1"/>
          <p:nvPr/>
        </p:nvSpPr>
        <p:spPr>
          <a:xfrm>
            <a:off x="8517397" y="6448542"/>
            <a:ext cx="3514008" cy="261606"/>
          </a:xfrm>
          <a:prstGeom prst="rect">
            <a:avLst/>
          </a:prstGeom>
          <a:noFill/>
        </p:spPr>
        <p:txBody>
          <a:bodyPr wrap="square" lIns="91436" tIns="45718" rIns="91436" bIns="4571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all" spc="0" normalizeH="0" baseline="0" noProof="0" dirty="0">
                <a:ln>
                  <a:noFill/>
                </a:ln>
                <a:solidFill>
                  <a:prstClr val="black">
                    <a:lumMod val="95000"/>
                    <a:lumOff val="5000"/>
                  </a:prstClr>
                </a:solidFill>
                <a:effectLst/>
                <a:uLnTx/>
                <a:uFillTx/>
                <a:latin typeface="Calibri"/>
                <a:ea typeface="+mn-ea"/>
                <a:cs typeface="+mn-cs"/>
              </a:rPr>
              <a:t>UNDER NDA – ZERTO Private and confidential</a:t>
            </a:r>
          </a:p>
        </p:txBody>
      </p:sp>
    </p:spTree>
    <p:extLst>
      <p:ext uri="{BB962C8B-B14F-4D97-AF65-F5344CB8AC3E}">
        <p14:creationId xmlns:p14="http://schemas.microsoft.com/office/powerpoint/2010/main" val="359175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Q: If pairing through a ZCC fails, which connectivity tests should you run?</a:t>
            </a:r>
          </a:p>
          <a:p>
            <a:r>
              <a:rPr lang="en-US" dirty="0"/>
              <a:t>A: Several:</a:t>
            </a:r>
          </a:p>
          <a:p>
            <a:pPr lvl="1"/>
            <a:r>
              <a:rPr lang="en-US" dirty="0"/>
              <a:t>From the ZCC, ping cloud ZVM</a:t>
            </a:r>
          </a:p>
          <a:p>
            <a:pPr lvl="1"/>
            <a:r>
              <a:rPr lang="en-US" dirty="0"/>
              <a:t>From the ZCC, ping customer ZVM</a:t>
            </a:r>
          </a:p>
          <a:p>
            <a:pPr lvl="1"/>
            <a:r>
              <a:rPr lang="en-US" dirty="0"/>
              <a:t>From the customer ZVM, telnet to ZCC’s customer leg on port 9081</a:t>
            </a:r>
          </a:p>
          <a:p>
            <a:r>
              <a:rPr lang="en-US" dirty="0"/>
              <a:t>But do not:</a:t>
            </a:r>
          </a:p>
          <a:p>
            <a:pPr lvl="1"/>
            <a:r>
              <a:rPr lang="en-US" dirty="0"/>
              <a:t>From the cloud ZVM, telnet to ZCC’s cloud leg on port 9081</a:t>
            </a:r>
          </a:p>
          <a:p>
            <a:pPr lvl="1"/>
            <a:r>
              <a:rPr lang="en-US" dirty="0"/>
              <a:t>From another customer machine, telnet to ZCC’s customer leg on port 9081</a:t>
            </a:r>
          </a:p>
          <a:p>
            <a:pPr lvl="1"/>
            <a:r>
              <a:rPr lang="en-US" dirty="0"/>
              <a:t>Why?</a:t>
            </a:r>
          </a:p>
          <a:p>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a:t>Troubleshooting</a:t>
            </a:r>
          </a:p>
        </p:txBody>
      </p:sp>
    </p:spTree>
    <p:extLst>
      <p:ext uri="{BB962C8B-B14F-4D97-AF65-F5344CB8AC3E}">
        <p14:creationId xmlns:p14="http://schemas.microsoft.com/office/powerpoint/2010/main" val="70356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latin typeface="Calibri Light" panose="020F0302020204030204" pitchFamily="34" charset="0"/>
                <a:cs typeface="Calibri Light" panose="020F0302020204030204" pitchFamily="34" charset="0"/>
              </a:rPr>
              <a:t>Scenario 1.2: Copy to another Enterprise site</a:t>
            </a:r>
            <a:endParaRPr lang="en-US" b="0" dirty="0">
              <a:solidFill>
                <a:srgbClr val="BA0C25"/>
              </a:solidFill>
              <a:latin typeface="Calibri Light" panose="020F0302020204030204" pitchFamily="34" charset="0"/>
              <a:cs typeface="Calibri Light" panose="020F0302020204030204" pitchFamily="34" charset="0"/>
            </a:endParaRPr>
          </a:p>
        </p:txBody>
      </p:sp>
      <p:grpSp>
        <p:nvGrpSpPr>
          <p:cNvPr id="5" name="Group 4"/>
          <p:cNvGrpSpPr/>
          <p:nvPr/>
        </p:nvGrpSpPr>
        <p:grpSpPr>
          <a:xfrm>
            <a:off x="6379233" y="2730739"/>
            <a:ext cx="1547535" cy="1398447"/>
            <a:chOff x="7341033" y="1948826"/>
            <a:chExt cx="413999" cy="413999"/>
          </a:xfrm>
        </p:grpSpPr>
        <p:sp>
          <p:nvSpPr>
            <p:cNvPr id="6" name="Oval 5"/>
            <p:cNvSpPr/>
            <p:nvPr/>
          </p:nvSpPr>
          <p:spPr>
            <a:xfrm>
              <a:off x="7341033" y="1948826"/>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 name="Picture 6" descr="symbol_0004s_0006_Vector-Smart-Objec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3037" y="1957070"/>
              <a:ext cx="357293" cy="357293"/>
            </a:xfrm>
            <a:prstGeom prst="rect">
              <a:avLst/>
            </a:prstGeom>
          </p:spPr>
        </p:pic>
      </p:grpSp>
      <p:grpSp>
        <p:nvGrpSpPr>
          <p:cNvPr id="8" name="Group 7"/>
          <p:cNvGrpSpPr/>
          <p:nvPr/>
        </p:nvGrpSpPr>
        <p:grpSpPr>
          <a:xfrm>
            <a:off x="1892853" y="2398262"/>
            <a:ext cx="1565505" cy="1442372"/>
            <a:chOff x="6310312" y="1812319"/>
            <a:chExt cx="413999" cy="413999"/>
          </a:xfrm>
        </p:grpSpPr>
        <p:sp>
          <p:nvSpPr>
            <p:cNvPr id="9" name="Oval 8"/>
            <p:cNvSpPr/>
            <p:nvPr/>
          </p:nvSpPr>
          <p:spPr>
            <a:xfrm>
              <a:off x="6310312" y="1812319"/>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3864" y="1902773"/>
              <a:ext cx="146893" cy="249271"/>
            </a:xfrm>
            <a:prstGeom prst="rect">
              <a:avLst/>
            </a:prstGeom>
          </p:spPr>
        </p:pic>
      </p:grpSp>
      <p:pic>
        <p:nvPicPr>
          <p:cNvPr id="12" name="Picture 6" descr="Displaying symbol_0001s_0009_Vector-Smart-Obj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0885" y="3115067"/>
            <a:ext cx="704501" cy="8043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864283" y="2065906"/>
            <a:ext cx="4124969"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292526"/>
                </a:solidFill>
                <a:effectLst/>
                <a:uLnTx/>
                <a:uFillTx/>
                <a:latin typeface="Calibri"/>
                <a:ea typeface="+mn-ea"/>
                <a:cs typeface="+mn-cs"/>
              </a:rPr>
              <a:t>DR site with </a:t>
            </a:r>
            <a:r>
              <a:rPr kumimoji="0" lang="en-US" sz="2133" b="0" i="1" u="none" strike="noStrike" kern="1200" cap="none" spc="0" normalizeH="0" baseline="0" noProof="0" dirty="0">
                <a:ln>
                  <a:noFill/>
                </a:ln>
                <a:solidFill>
                  <a:srgbClr val="292526"/>
                </a:solidFill>
                <a:effectLst/>
                <a:uLnTx/>
                <a:uFillTx/>
                <a:latin typeface="Calibri"/>
                <a:ea typeface="+mn-ea"/>
                <a:cs typeface="+mn-cs"/>
              </a:rPr>
              <a:t>CloudO2M license</a:t>
            </a:r>
            <a:r>
              <a:rPr kumimoji="0" lang="en-US" sz="2133" b="0" i="0" u="none" strike="noStrike" kern="1200" cap="none" spc="0" normalizeH="0" baseline="0" noProof="0" dirty="0">
                <a:ln>
                  <a:noFill/>
                </a:ln>
                <a:solidFill>
                  <a:srgbClr val="292526"/>
                </a:solidFill>
                <a:effectLst/>
                <a:uLnTx/>
                <a:uFillTx/>
                <a:latin typeface="Calibri"/>
                <a:ea typeface="+mn-ea"/>
                <a:cs typeface="+mn-cs"/>
              </a:rPr>
              <a:t> </a:t>
            </a:r>
            <a:endParaRPr kumimoji="0" lang="en-US" sz="2133" b="1" i="0" u="none" strike="noStrike" kern="1200" cap="none" spc="0" normalizeH="0" baseline="0" noProof="0" dirty="0">
              <a:ln>
                <a:noFill/>
              </a:ln>
              <a:solidFill>
                <a:srgbClr val="292526"/>
              </a:solidFill>
              <a:effectLst/>
              <a:uLnTx/>
              <a:uFillTx/>
              <a:latin typeface="Calibri"/>
              <a:ea typeface="+mn-ea"/>
              <a:cs typeface="+mn-cs"/>
            </a:endParaRPr>
          </a:p>
        </p:txBody>
      </p:sp>
      <p:sp>
        <p:nvSpPr>
          <p:cNvPr id="23" name="Rounded Rectangle 22"/>
          <p:cNvSpPr>
            <a:spLocks/>
          </p:cNvSpPr>
          <p:nvPr/>
        </p:nvSpPr>
        <p:spPr>
          <a:xfrm>
            <a:off x="7942012" y="2923736"/>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27" name="Rounded Rectangle 26"/>
          <p:cNvSpPr/>
          <p:nvPr/>
        </p:nvSpPr>
        <p:spPr>
          <a:xfrm>
            <a:off x="1095942" y="2369285"/>
            <a:ext cx="3308019" cy="1550132"/>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29" name="Rectangle 28"/>
          <p:cNvSpPr/>
          <p:nvPr/>
        </p:nvSpPr>
        <p:spPr>
          <a:xfrm>
            <a:off x="1092908" y="2369717"/>
            <a:ext cx="783035" cy="400110"/>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Site-1</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sp>
        <p:nvSpPr>
          <p:cNvPr id="31" name="TextBox 30"/>
          <p:cNvSpPr txBox="1"/>
          <p:nvPr/>
        </p:nvSpPr>
        <p:spPr>
          <a:xfrm>
            <a:off x="1453975" y="1592099"/>
            <a:ext cx="2591951" cy="748795"/>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292526"/>
                </a:solidFill>
                <a:effectLst/>
                <a:uLnTx/>
                <a:uFillTx/>
                <a:latin typeface="Calibri"/>
                <a:ea typeface="+mn-ea"/>
                <a:cs typeface="+mn-cs"/>
              </a:rPr>
              <a:t>On-Premise Hypervisor based</a:t>
            </a:r>
          </a:p>
        </p:txBody>
      </p:sp>
      <p:sp>
        <p:nvSpPr>
          <p:cNvPr id="33" name="TextBox 32"/>
          <p:cNvSpPr txBox="1"/>
          <p:nvPr/>
        </p:nvSpPr>
        <p:spPr>
          <a:xfrm>
            <a:off x="7129267" y="1085228"/>
            <a:ext cx="304778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292526"/>
                </a:solidFill>
                <a:effectLst/>
                <a:uLnTx/>
                <a:uFillTx/>
                <a:latin typeface="Calibri"/>
                <a:ea typeface="+mn-ea"/>
                <a:cs typeface="+mn-cs"/>
              </a:rPr>
              <a:t>DR-Site </a:t>
            </a:r>
            <a:r>
              <a:rPr kumimoji="0" lang="en-US" sz="2133" b="0" i="0" u="none" strike="noStrike" kern="1200" cap="none" spc="0" normalizeH="0" baseline="0" noProof="0" dirty="0">
                <a:ln>
                  <a:noFill/>
                </a:ln>
                <a:solidFill>
                  <a:srgbClr val="292526"/>
                </a:solidFill>
                <a:effectLst/>
                <a:uLnTx/>
                <a:uFillTx/>
                <a:latin typeface="Calibri"/>
                <a:ea typeface="+mn-ea"/>
                <a:cs typeface="+mn-cs"/>
              </a:rPr>
              <a:t>managed by </a:t>
            </a:r>
            <a:r>
              <a:rPr kumimoji="0" lang="en-US" sz="2133" b="1" i="0" u="none" strike="noStrike" kern="1200" cap="none" spc="0" normalizeH="0" baseline="0" noProof="0" dirty="0">
                <a:ln>
                  <a:noFill/>
                </a:ln>
                <a:solidFill>
                  <a:srgbClr val="292526"/>
                </a:solidFill>
                <a:effectLst/>
                <a:uLnTx/>
                <a:uFillTx/>
                <a:latin typeface="Calibri"/>
                <a:ea typeface="+mn-ea"/>
                <a:cs typeface="+mn-cs"/>
              </a:rPr>
              <a:t>CSP</a:t>
            </a:r>
          </a:p>
        </p:txBody>
      </p:sp>
      <p:sp>
        <p:nvSpPr>
          <p:cNvPr id="35" name="Rounded Rectangle 35">
            <a:extLst>
              <a:ext uri="{FF2B5EF4-FFF2-40B4-BE49-F238E27FC236}">
                <a16:creationId xmlns:a16="http://schemas.microsoft.com/office/drawing/2014/main" id="{86CF10A2-F6AC-49E9-9361-9C741C0A846B}"/>
              </a:ext>
            </a:extLst>
          </p:cNvPr>
          <p:cNvSpPr>
            <a:spLocks/>
          </p:cNvSpPr>
          <p:nvPr/>
        </p:nvSpPr>
        <p:spPr>
          <a:xfrm>
            <a:off x="10420326" y="3688613"/>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ZCM</a:t>
            </a:r>
          </a:p>
        </p:txBody>
      </p:sp>
      <p:cxnSp>
        <p:nvCxnSpPr>
          <p:cNvPr id="36" name="Straight Arrow Connector 35">
            <a:extLst>
              <a:ext uri="{FF2B5EF4-FFF2-40B4-BE49-F238E27FC236}">
                <a16:creationId xmlns:a16="http://schemas.microsoft.com/office/drawing/2014/main" id="{A8FA4010-FE17-4371-AD2E-585FC9141E66}"/>
              </a:ext>
            </a:extLst>
          </p:cNvPr>
          <p:cNvCxnSpPr>
            <a:cxnSpLocks/>
            <a:stCxn id="23" idx="3"/>
          </p:cNvCxnSpPr>
          <p:nvPr/>
        </p:nvCxnSpPr>
        <p:spPr>
          <a:xfrm>
            <a:off x="8603941" y="3200609"/>
            <a:ext cx="1826942" cy="75151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2" name="Rounded Rectangle 26">
            <a:extLst>
              <a:ext uri="{FF2B5EF4-FFF2-40B4-BE49-F238E27FC236}">
                <a16:creationId xmlns:a16="http://schemas.microsoft.com/office/drawing/2014/main" id="{38D48924-6179-45DD-9D1E-FA3714767365}"/>
              </a:ext>
            </a:extLst>
          </p:cNvPr>
          <p:cNvSpPr/>
          <p:nvPr/>
        </p:nvSpPr>
        <p:spPr>
          <a:xfrm>
            <a:off x="5496128" y="1615444"/>
            <a:ext cx="5933873" cy="4182240"/>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24" name="Rounded Rectangle 35">
            <a:extLst>
              <a:ext uri="{FF2B5EF4-FFF2-40B4-BE49-F238E27FC236}">
                <a16:creationId xmlns:a16="http://schemas.microsoft.com/office/drawing/2014/main" id="{90D690A1-FDE2-4732-916F-3FAB7F42FB82}"/>
              </a:ext>
            </a:extLst>
          </p:cNvPr>
          <p:cNvSpPr>
            <a:spLocks/>
          </p:cNvSpPr>
          <p:nvPr/>
        </p:nvSpPr>
        <p:spPr>
          <a:xfrm>
            <a:off x="5781420" y="3144517"/>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ZCC</a:t>
            </a:r>
          </a:p>
        </p:txBody>
      </p:sp>
      <p:grpSp>
        <p:nvGrpSpPr>
          <p:cNvPr id="25" name="Group 24">
            <a:extLst>
              <a:ext uri="{FF2B5EF4-FFF2-40B4-BE49-F238E27FC236}">
                <a16:creationId xmlns:a16="http://schemas.microsoft.com/office/drawing/2014/main" id="{88F33C67-5C43-421C-9E26-87873F87027D}"/>
              </a:ext>
            </a:extLst>
          </p:cNvPr>
          <p:cNvGrpSpPr/>
          <p:nvPr/>
        </p:nvGrpSpPr>
        <p:grpSpPr>
          <a:xfrm>
            <a:off x="1883571" y="4637655"/>
            <a:ext cx="1565505" cy="1442372"/>
            <a:chOff x="6310312" y="1812319"/>
            <a:chExt cx="413999" cy="413999"/>
          </a:xfrm>
        </p:grpSpPr>
        <p:sp>
          <p:nvSpPr>
            <p:cNvPr id="26" name="Oval 25">
              <a:extLst>
                <a:ext uri="{FF2B5EF4-FFF2-40B4-BE49-F238E27FC236}">
                  <a16:creationId xmlns:a16="http://schemas.microsoft.com/office/drawing/2014/main" id="{FAFF1D5E-9F12-4F5B-B635-6E3DF05DC8A8}"/>
                </a:ext>
              </a:extLst>
            </p:cNvPr>
            <p:cNvSpPr/>
            <p:nvPr/>
          </p:nvSpPr>
          <p:spPr>
            <a:xfrm>
              <a:off x="6310312" y="1812319"/>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3753D2DA-B761-4C80-A851-87A1CB45DB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3864" y="1902773"/>
              <a:ext cx="146893" cy="249271"/>
            </a:xfrm>
            <a:prstGeom prst="rect">
              <a:avLst/>
            </a:prstGeom>
          </p:spPr>
        </p:pic>
      </p:grpSp>
      <p:pic>
        <p:nvPicPr>
          <p:cNvPr id="30" name="Picture 6" descr="Displaying symbol_0001s_0009_Vector-Smart-Object.png">
            <a:extLst>
              <a:ext uri="{FF2B5EF4-FFF2-40B4-BE49-F238E27FC236}">
                <a16:creationId xmlns:a16="http://schemas.microsoft.com/office/drawing/2014/main" id="{A4E82255-818F-46C7-A2EB-093462A3DE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5139" y="5210480"/>
            <a:ext cx="704501" cy="804349"/>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27">
            <a:extLst>
              <a:ext uri="{FF2B5EF4-FFF2-40B4-BE49-F238E27FC236}">
                <a16:creationId xmlns:a16="http://schemas.microsoft.com/office/drawing/2014/main" id="{BA839823-21E7-4D7B-BACF-03EBE602B6D5}"/>
              </a:ext>
            </a:extLst>
          </p:cNvPr>
          <p:cNvSpPr/>
          <p:nvPr/>
        </p:nvSpPr>
        <p:spPr>
          <a:xfrm>
            <a:off x="1095943" y="4576033"/>
            <a:ext cx="3308019" cy="1550132"/>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9E0B022D-9290-41B3-8D40-9F167805419F}"/>
              </a:ext>
            </a:extLst>
          </p:cNvPr>
          <p:cNvSpPr/>
          <p:nvPr/>
        </p:nvSpPr>
        <p:spPr>
          <a:xfrm>
            <a:off x="1095942" y="4604750"/>
            <a:ext cx="783035" cy="400110"/>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Site-2</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0BD998B3-C9B8-4818-A55F-A7F14B406090}"/>
              </a:ext>
            </a:extLst>
          </p:cNvPr>
          <p:cNvSpPr txBox="1"/>
          <p:nvPr/>
        </p:nvSpPr>
        <p:spPr>
          <a:xfrm>
            <a:off x="1959254" y="3939438"/>
            <a:ext cx="260084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err="1">
                <a:ln>
                  <a:noFill/>
                </a:ln>
                <a:solidFill>
                  <a:srgbClr val="292526"/>
                </a:solidFill>
                <a:effectLst/>
                <a:uLnTx/>
                <a:uFillTx/>
                <a:latin typeface="Calibri"/>
                <a:ea typeface="+mn-ea"/>
                <a:cs typeface="+mn-cs"/>
              </a:rPr>
              <a:t>DRaaS</a:t>
            </a:r>
            <a:r>
              <a:rPr kumimoji="0" lang="en-US" sz="2133" b="0" i="1" u="none" strike="noStrike" kern="1200" cap="none" spc="0" normalizeH="0" baseline="0" noProof="0" dirty="0">
                <a:ln>
                  <a:noFill/>
                </a:ln>
                <a:solidFill>
                  <a:srgbClr val="292526"/>
                </a:solidFill>
                <a:effectLst/>
                <a:uLnTx/>
                <a:uFillTx/>
                <a:latin typeface="Calibri"/>
                <a:ea typeface="+mn-ea"/>
                <a:cs typeface="+mn-cs"/>
              </a:rPr>
              <a:t>-E sublicense</a:t>
            </a:r>
          </a:p>
        </p:txBody>
      </p:sp>
      <p:sp>
        <p:nvSpPr>
          <p:cNvPr id="44" name="TextBox 43">
            <a:extLst>
              <a:ext uri="{FF2B5EF4-FFF2-40B4-BE49-F238E27FC236}">
                <a16:creationId xmlns:a16="http://schemas.microsoft.com/office/drawing/2014/main" id="{E8489A00-DD40-437D-BBC9-82E9E1334853}"/>
              </a:ext>
            </a:extLst>
          </p:cNvPr>
          <p:cNvSpPr txBox="1"/>
          <p:nvPr/>
        </p:nvSpPr>
        <p:spPr>
          <a:xfrm>
            <a:off x="1892853" y="6183800"/>
            <a:ext cx="260084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err="1">
                <a:ln>
                  <a:noFill/>
                </a:ln>
                <a:solidFill>
                  <a:srgbClr val="292526"/>
                </a:solidFill>
                <a:effectLst/>
                <a:uLnTx/>
                <a:uFillTx/>
                <a:latin typeface="Calibri"/>
                <a:ea typeface="+mn-ea"/>
                <a:cs typeface="+mn-cs"/>
              </a:rPr>
              <a:t>DRaaS</a:t>
            </a:r>
            <a:r>
              <a:rPr kumimoji="0" lang="en-US" sz="2133" b="0" i="1" u="none" strike="noStrike" kern="1200" cap="none" spc="0" normalizeH="0" baseline="0" noProof="0" dirty="0">
                <a:ln>
                  <a:noFill/>
                </a:ln>
                <a:solidFill>
                  <a:srgbClr val="292526"/>
                </a:solidFill>
                <a:effectLst/>
                <a:uLnTx/>
                <a:uFillTx/>
                <a:latin typeface="Calibri"/>
                <a:ea typeface="+mn-ea"/>
                <a:cs typeface="+mn-cs"/>
              </a:rPr>
              <a:t>-E sublicense</a:t>
            </a:r>
          </a:p>
        </p:txBody>
      </p:sp>
      <p:sp>
        <p:nvSpPr>
          <p:cNvPr id="45" name="Oval 44">
            <a:extLst>
              <a:ext uri="{FF2B5EF4-FFF2-40B4-BE49-F238E27FC236}">
                <a16:creationId xmlns:a16="http://schemas.microsoft.com/office/drawing/2014/main" id="{C29CE28D-8B3D-4D44-AFC8-584652AEAAF1}"/>
              </a:ext>
            </a:extLst>
          </p:cNvPr>
          <p:cNvSpPr/>
          <p:nvPr/>
        </p:nvSpPr>
        <p:spPr>
          <a:xfrm>
            <a:off x="9883301" y="4360002"/>
            <a:ext cx="1673159" cy="961028"/>
          </a:xfrm>
          <a:prstGeom prst="ellipse">
            <a:avLst/>
          </a:prstGeom>
          <a:solidFill>
            <a:srgbClr val="9E001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charset="0"/>
                <a:ea typeface="Roboto" charset="0"/>
                <a:cs typeface="Roboto" charset="0"/>
              </a:rPr>
              <a:t>ZORG required </a:t>
            </a: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cxnSp>
        <p:nvCxnSpPr>
          <p:cNvPr id="47" name="Straight Arrow Connector 36">
            <a:extLst>
              <a:ext uri="{FF2B5EF4-FFF2-40B4-BE49-F238E27FC236}">
                <a16:creationId xmlns:a16="http://schemas.microsoft.com/office/drawing/2014/main" id="{5B159A87-AEB0-4BE0-9FD7-899585EC5119}"/>
              </a:ext>
            </a:extLst>
          </p:cNvPr>
          <p:cNvCxnSpPr>
            <a:cxnSpLocks/>
            <a:stCxn id="27" idx="1"/>
            <a:endCxn id="32" idx="1"/>
          </p:cNvCxnSpPr>
          <p:nvPr/>
        </p:nvCxnSpPr>
        <p:spPr>
          <a:xfrm rot="10800000" flipH="1" flipV="1">
            <a:off x="1095941" y="3144351"/>
            <a:ext cx="1" cy="2206748"/>
          </a:xfrm>
          <a:prstGeom prst="curvedConnector3">
            <a:avLst>
              <a:gd name="adj1" fmla="val -22860000000"/>
            </a:avLst>
          </a:prstGeom>
          <a:ln w="57150">
            <a:headEnd type="arrow" w="med" len="med"/>
            <a:tailEnd type="arrow" w="med" len="med"/>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1B1D8808-559A-4B15-901B-BEF89D916B9E}"/>
              </a:ext>
            </a:extLst>
          </p:cNvPr>
          <p:cNvCxnSpPr>
            <a:cxnSpLocks/>
            <a:stCxn id="27" idx="3"/>
            <a:endCxn id="24" idx="1"/>
          </p:cNvCxnSpPr>
          <p:nvPr/>
        </p:nvCxnSpPr>
        <p:spPr>
          <a:xfrm>
            <a:off x="4403961" y="3144351"/>
            <a:ext cx="1377459" cy="277039"/>
          </a:xfrm>
          <a:prstGeom prst="straightConnector1">
            <a:avLst/>
          </a:prstGeom>
          <a:ln w="57150">
            <a:headEnd type="arrow" w="med" len="med"/>
            <a:tailEnd type="arrow" w="med" len="med"/>
          </a:ln>
        </p:spPr>
        <p:style>
          <a:lnRef idx="1">
            <a:schemeClr val="accent3"/>
          </a:lnRef>
          <a:fillRef idx="0">
            <a:schemeClr val="accent3"/>
          </a:fillRef>
          <a:effectRef idx="0">
            <a:schemeClr val="accent3"/>
          </a:effectRef>
          <a:fontRef idx="minor">
            <a:schemeClr val="tx1"/>
          </a:fontRef>
        </p:style>
      </p:cxnSp>
      <p:sp>
        <p:nvSpPr>
          <p:cNvPr id="37" name="TextBox 36">
            <a:extLst>
              <a:ext uri="{FF2B5EF4-FFF2-40B4-BE49-F238E27FC236}">
                <a16:creationId xmlns:a16="http://schemas.microsoft.com/office/drawing/2014/main" id="{BBB49F8F-A743-435A-B90E-5799F2E7C950}"/>
              </a:ext>
            </a:extLst>
          </p:cNvPr>
          <p:cNvSpPr txBox="1"/>
          <p:nvPr/>
        </p:nvSpPr>
        <p:spPr>
          <a:xfrm>
            <a:off x="8517397" y="6448542"/>
            <a:ext cx="3514008" cy="261606"/>
          </a:xfrm>
          <a:prstGeom prst="rect">
            <a:avLst/>
          </a:prstGeom>
          <a:noFill/>
        </p:spPr>
        <p:txBody>
          <a:bodyPr wrap="square" lIns="91436" tIns="45718" rIns="91436" bIns="4571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all" spc="0" normalizeH="0" baseline="0" noProof="0" dirty="0">
                <a:ln>
                  <a:noFill/>
                </a:ln>
                <a:solidFill>
                  <a:prstClr val="black">
                    <a:lumMod val="95000"/>
                    <a:lumOff val="5000"/>
                  </a:prstClr>
                </a:solidFill>
                <a:effectLst/>
                <a:uLnTx/>
                <a:uFillTx/>
                <a:latin typeface="Calibri"/>
                <a:ea typeface="+mn-ea"/>
                <a:cs typeface="+mn-cs"/>
              </a:rPr>
              <a:t>UNDER NDA – ZERTO Private and confidential</a:t>
            </a:r>
          </a:p>
        </p:txBody>
      </p:sp>
    </p:spTree>
    <p:extLst>
      <p:ext uri="{BB962C8B-B14F-4D97-AF65-F5344CB8AC3E}">
        <p14:creationId xmlns:p14="http://schemas.microsoft.com/office/powerpoint/2010/main" val="204621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6F67-75BD-4961-B5F1-26DAA4A55C47}"/>
              </a:ext>
            </a:extLst>
          </p:cNvPr>
          <p:cNvSpPr>
            <a:spLocks noGrp="1"/>
          </p:cNvSpPr>
          <p:nvPr>
            <p:ph type="ctrTitle"/>
          </p:nvPr>
        </p:nvSpPr>
        <p:spPr/>
        <p:txBody>
          <a:bodyPr/>
          <a:lstStyle/>
          <a:p>
            <a:r>
              <a:rPr lang="en-US" b="1" dirty="0" err="1">
                <a:solidFill>
                  <a:schemeClr val="tx1"/>
                </a:solidFill>
                <a:latin typeface="Calibri Light" panose="020F0302020204030204" pitchFamily="34" charset="0"/>
                <a:cs typeface="Calibri Light" panose="020F0302020204030204" pitchFamily="34" charset="0"/>
              </a:rPr>
              <a:t>DRaaS</a:t>
            </a:r>
            <a:r>
              <a:rPr lang="en-US" b="1" dirty="0">
                <a:solidFill>
                  <a:schemeClr val="tx1"/>
                </a:solidFill>
                <a:latin typeface="Calibri Light" panose="020F0302020204030204" pitchFamily="34" charset="0"/>
                <a:cs typeface="Calibri Light" panose="020F0302020204030204" pitchFamily="34" charset="0"/>
              </a:rPr>
              <a:t> use case 1.3</a:t>
            </a:r>
            <a:br>
              <a:rPr lang="en-US" dirty="0">
                <a:solidFill>
                  <a:schemeClr val="tx1"/>
                </a:solidFill>
                <a:latin typeface="Calibri Light" panose="020F0302020204030204" pitchFamily="34" charset="0"/>
                <a:cs typeface="Calibri Light" panose="020F0302020204030204" pitchFamily="34" charset="0"/>
              </a:rPr>
            </a:br>
            <a:r>
              <a:rPr lang="en-US" sz="4400" dirty="0">
                <a:solidFill>
                  <a:schemeClr val="tx1"/>
                </a:solidFill>
                <a:latin typeface="Calibri Light" panose="020F0302020204030204" pitchFamily="34" charset="0"/>
                <a:cs typeface="Calibri Light" panose="020F0302020204030204" pitchFamily="34" charset="0"/>
              </a:rPr>
              <a:t>Multiple copies for </a:t>
            </a:r>
            <a:r>
              <a:rPr lang="en-US" sz="4400" dirty="0" err="1">
                <a:solidFill>
                  <a:schemeClr val="tx1"/>
                </a:solidFill>
                <a:latin typeface="Calibri Light" panose="020F0302020204030204" pitchFamily="34" charset="0"/>
                <a:cs typeface="Calibri Light" panose="020F0302020204030204" pitchFamily="34" charset="0"/>
              </a:rPr>
              <a:t>DRaaS</a:t>
            </a:r>
            <a:r>
              <a:rPr lang="en-US" sz="4400" dirty="0">
                <a:solidFill>
                  <a:schemeClr val="tx1"/>
                </a:solidFill>
                <a:latin typeface="Calibri Light" panose="020F0302020204030204" pitchFamily="34" charset="0"/>
                <a:cs typeface="Calibri Light" panose="020F0302020204030204" pitchFamily="34" charset="0"/>
              </a:rPr>
              <a:t> customer using O2M</a:t>
            </a:r>
            <a:endParaRPr lang="en-US" dirty="0">
              <a:solidFill>
                <a:schemeClr val="tx1"/>
              </a:solidFill>
              <a:latin typeface="Calibri Light" panose="020F0302020204030204" pitchFamily="34" charset="0"/>
              <a:cs typeface="Calibri Light" panose="020F0302020204030204" pitchFamily="34" charset="0"/>
            </a:endParaRPr>
          </a:p>
        </p:txBody>
      </p:sp>
      <p:sp>
        <p:nvSpPr>
          <p:cNvPr id="3" name="Slide Number Placeholder 2">
            <a:extLst>
              <a:ext uri="{FF2B5EF4-FFF2-40B4-BE49-F238E27FC236}">
                <a16:creationId xmlns:a16="http://schemas.microsoft.com/office/drawing/2014/main" id="{29B8C259-C8ED-4CEB-9D75-B22C759CDE90}"/>
              </a:ext>
            </a:extLst>
          </p:cNvPr>
          <p:cNvSpPr>
            <a:spLocks noGrp="1"/>
          </p:cNvSpPr>
          <p:nvPr>
            <p:ph type="sldNum" sz="quarter" idx="4294967295"/>
          </p:nvPr>
        </p:nvSpPr>
        <p:spPr>
          <a:xfrm>
            <a:off x="11404602" y="6474889"/>
            <a:ext cx="630759" cy="3661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B88CEF-8B9E-CE47-8F32-B5CF733A233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29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latin typeface="Calibri Light" panose="020F0302020204030204" pitchFamily="34" charset="0"/>
                <a:cs typeface="Calibri Light" panose="020F0302020204030204" pitchFamily="34" charset="0"/>
              </a:rPr>
              <a:t>Scenario 1.3: Multiple copies to two CSP sites (multi-geo)</a:t>
            </a:r>
          </a:p>
        </p:txBody>
      </p:sp>
      <p:grpSp>
        <p:nvGrpSpPr>
          <p:cNvPr id="8" name="Group 7"/>
          <p:cNvGrpSpPr/>
          <p:nvPr/>
        </p:nvGrpSpPr>
        <p:grpSpPr>
          <a:xfrm>
            <a:off x="1892853" y="2398262"/>
            <a:ext cx="1565505" cy="1442372"/>
            <a:chOff x="6310312" y="1812319"/>
            <a:chExt cx="413999" cy="413999"/>
          </a:xfrm>
        </p:grpSpPr>
        <p:sp>
          <p:nvSpPr>
            <p:cNvPr id="9" name="Oval 8"/>
            <p:cNvSpPr/>
            <p:nvPr/>
          </p:nvSpPr>
          <p:spPr>
            <a:xfrm>
              <a:off x="6310312" y="1812319"/>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3864" y="1902773"/>
              <a:ext cx="146893" cy="249271"/>
            </a:xfrm>
            <a:prstGeom prst="rect">
              <a:avLst/>
            </a:prstGeom>
          </p:spPr>
        </p:pic>
      </p:grpSp>
      <p:pic>
        <p:nvPicPr>
          <p:cNvPr id="12" name="Picture 6" descr="Displaying symbol_0001s_0009_Vector-Smart-Objec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0885" y="3115067"/>
            <a:ext cx="704501" cy="804349"/>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1095942" y="2369285"/>
            <a:ext cx="3308019" cy="1550132"/>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grpSp>
        <p:nvGrpSpPr>
          <p:cNvPr id="34" name="Group 33">
            <a:extLst>
              <a:ext uri="{FF2B5EF4-FFF2-40B4-BE49-F238E27FC236}">
                <a16:creationId xmlns:a16="http://schemas.microsoft.com/office/drawing/2014/main" id="{573DA23E-A7DC-4B61-BA5A-A801F0AB9F61}"/>
              </a:ext>
            </a:extLst>
          </p:cNvPr>
          <p:cNvGrpSpPr/>
          <p:nvPr/>
        </p:nvGrpSpPr>
        <p:grpSpPr>
          <a:xfrm>
            <a:off x="6379233" y="2088704"/>
            <a:ext cx="1547535" cy="1398447"/>
            <a:chOff x="7341033" y="1948826"/>
            <a:chExt cx="413999" cy="413999"/>
          </a:xfrm>
        </p:grpSpPr>
        <p:sp>
          <p:nvSpPr>
            <p:cNvPr id="35" name="Oval 34">
              <a:extLst>
                <a:ext uri="{FF2B5EF4-FFF2-40B4-BE49-F238E27FC236}">
                  <a16:creationId xmlns:a16="http://schemas.microsoft.com/office/drawing/2014/main" id="{38508164-2E2F-4EFC-BD73-12EF64974A6E}"/>
                </a:ext>
              </a:extLst>
            </p:cNvPr>
            <p:cNvSpPr/>
            <p:nvPr/>
          </p:nvSpPr>
          <p:spPr>
            <a:xfrm>
              <a:off x="7341033" y="1948826"/>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36" name="Picture 35" descr="symbol_0004s_0006_Vector-Smart-Object.png">
              <a:extLst>
                <a:ext uri="{FF2B5EF4-FFF2-40B4-BE49-F238E27FC236}">
                  <a16:creationId xmlns:a16="http://schemas.microsoft.com/office/drawing/2014/main" id="{B9802D8E-73E7-4034-8E8A-F3E0C74781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3037" y="1957070"/>
              <a:ext cx="357293" cy="357293"/>
            </a:xfrm>
            <a:prstGeom prst="rect">
              <a:avLst/>
            </a:prstGeom>
          </p:spPr>
        </p:pic>
      </p:grpSp>
      <p:sp>
        <p:nvSpPr>
          <p:cNvPr id="37" name="TextBox 36">
            <a:extLst>
              <a:ext uri="{FF2B5EF4-FFF2-40B4-BE49-F238E27FC236}">
                <a16:creationId xmlns:a16="http://schemas.microsoft.com/office/drawing/2014/main" id="{4CE77098-CC1E-4EC9-9921-7EB4167B9D22}"/>
              </a:ext>
            </a:extLst>
          </p:cNvPr>
          <p:cNvSpPr txBox="1"/>
          <p:nvPr/>
        </p:nvSpPr>
        <p:spPr>
          <a:xfrm>
            <a:off x="5864283" y="1674304"/>
            <a:ext cx="4124969"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292526"/>
                </a:solidFill>
                <a:effectLst/>
                <a:uLnTx/>
                <a:uFillTx/>
                <a:latin typeface="Calibri"/>
                <a:ea typeface="+mn-ea"/>
                <a:cs typeface="+mn-cs"/>
              </a:rPr>
              <a:t>DR site with </a:t>
            </a:r>
            <a:r>
              <a:rPr kumimoji="0" lang="en-US" sz="2133" b="0" i="1" u="none" strike="noStrike" kern="1200" cap="none" spc="0" normalizeH="0" baseline="0" noProof="0" dirty="0">
                <a:ln>
                  <a:noFill/>
                </a:ln>
                <a:solidFill>
                  <a:srgbClr val="292526"/>
                </a:solidFill>
                <a:effectLst/>
                <a:uLnTx/>
                <a:uFillTx/>
                <a:latin typeface="Calibri"/>
                <a:ea typeface="+mn-ea"/>
                <a:cs typeface="+mn-cs"/>
              </a:rPr>
              <a:t>CloudO2M license</a:t>
            </a:r>
            <a:r>
              <a:rPr kumimoji="0" lang="en-US" sz="2133" b="0" i="0" u="none" strike="noStrike" kern="1200" cap="none" spc="0" normalizeH="0" baseline="0" noProof="0" dirty="0">
                <a:ln>
                  <a:noFill/>
                </a:ln>
                <a:solidFill>
                  <a:srgbClr val="292526"/>
                </a:solidFill>
                <a:effectLst/>
                <a:uLnTx/>
                <a:uFillTx/>
                <a:latin typeface="Calibri"/>
                <a:ea typeface="+mn-ea"/>
                <a:cs typeface="+mn-cs"/>
              </a:rPr>
              <a:t> </a:t>
            </a:r>
            <a:endParaRPr kumimoji="0" lang="en-US" sz="2133" b="1" i="0" u="none" strike="noStrike" kern="1200" cap="none" spc="0" normalizeH="0" baseline="0" noProof="0" dirty="0">
              <a:ln>
                <a:noFill/>
              </a:ln>
              <a:solidFill>
                <a:srgbClr val="292526"/>
              </a:solidFill>
              <a:effectLst/>
              <a:uLnTx/>
              <a:uFillTx/>
              <a:latin typeface="Calibri"/>
              <a:ea typeface="+mn-ea"/>
              <a:cs typeface="+mn-cs"/>
            </a:endParaRPr>
          </a:p>
        </p:txBody>
      </p:sp>
      <p:sp>
        <p:nvSpPr>
          <p:cNvPr id="38" name="Rounded Rectangle 22">
            <a:extLst>
              <a:ext uri="{FF2B5EF4-FFF2-40B4-BE49-F238E27FC236}">
                <a16:creationId xmlns:a16="http://schemas.microsoft.com/office/drawing/2014/main" id="{23A7E8EE-C92A-4D7A-810B-800B785E1419}"/>
              </a:ext>
            </a:extLst>
          </p:cNvPr>
          <p:cNvSpPr>
            <a:spLocks/>
          </p:cNvSpPr>
          <p:nvPr/>
        </p:nvSpPr>
        <p:spPr>
          <a:xfrm>
            <a:off x="7942012" y="2281701"/>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40" name="TextBox 39">
            <a:extLst>
              <a:ext uri="{FF2B5EF4-FFF2-40B4-BE49-F238E27FC236}">
                <a16:creationId xmlns:a16="http://schemas.microsoft.com/office/drawing/2014/main" id="{D6218468-0518-4784-B1B0-365B9241E4DA}"/>
              </a:ext>
            </a:extLst>
          </p:cNvPr>
          <p:cNvSpPr txBox="1"/>
          <p:nvPr/>
        </p:nvSpPr>
        <p:spPr>
          <a:xfrm>
            <a:off x="7129267" y="1085228"/>
            <a:ext cx="304778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292526"/>
                </a:solidFill>
                <a:effectLst/>
                <a:uLnTx/>
                <a:uFillTx/>
                <a:latin typeface="Calibri"/>
                <a:ea typeface="+mn-ea"/>
                <a:cs typeface="+mn-cs"/>
              </a:rPr>
              <a:t>DR-Site </a:t>
            </a:r>
            <a:r>
              <a:rPr kumimoji="0" lang="en-US" sz="2133" b="0" i="0" u="none" strike="noStrike" kern="1200" cap="none" spc="0" normalizeH="0" baseline="0" noProof="0" dirty="0">
                <a:ln>
                  <a:noFill/>
                </a:ln>
                <a:solidFill>
                  <a:srgbClr val="292526"/>
                </a:solidFill>
                <a:effectLst/>
                <a:uLnTx/>
                <a:uFillTx/>
                <a:latin typeface="Calibri"/>
                <a:ea typeface="+mn-ea"/>
                <a:cs typeface="+mn-cs"/>
              </a:rPr>
              <a:t>managed by </a:t>
            </a:r>
            <a:r>
              <a:rPr kumimoji="0" lang="en-US" sz="2133" b="1" i="0" u="none" strike="noStrike" kern="1200" cap="none" spc="0" normalizeH="0" baseline="0" noProof="0" dirty="0">
                <a:ln>
                  <a:noFill/>
                </a:ln>
                <a:solidFill>
                  <a:srgbClr val="292526"/>
                </a:solidFill>
                <a:effectLst/>
                <a:uLnTx/>
                <a:uFillTx/>
                <a:latin typeface="Calibri"/>
                <a:ea typeface="+mn-ea"/>
                <a:cs typeface="+mn-cs"/>
              </a:rPr>
              <a:t>CSP</a:t>
            </a:r>
          </a:p>
        </p:txBody>
      </p:sp>
      <p:sp>
        <p:nvSpPr>
          <p:cNvPr id="41" name="Rounded Rectangle 35">
            <a:extLst>
              <a:ext uri="{FF2B5EF4-FFF2-40B4-BE49-F238E27FC236}">
                <a16:creationId xmlns:a16="http://schemas.microsoft.com/office/drawing/2014/main" id="{C1B08680-86B6-4A64-A8AE-A5F02BE61022}"/>
              </a:ext>
            </a:extLst>
          </p:cNvPr>
          <p:cNvSpPr>
            <a:spLocks/>
          </p:cNvSpPr>
          <p:nvPr/>
        </p:nvSpPr>
        <p:spPr>
          <a:xfrm>
            <a:off x="10420326" y="3688613"/>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ZCM</a:t>
            </a:r>
          </a:p>
        </p:txBody>
      </p:sp>
      <p:sp>
        <p:nvSpPr>
          <p:cNvPr id="43" name="Rounded Rectangle 26">
            <a:extLst>
              <a:ext uri="{FF2B5EF4-FFF2-40B4-BE49-F238E27FC236}">
                <a16:creationId xmlns:a16="http://schemas.microsoft.com/office/drawing/2014/main" id="{AF20D5AF-43EB-4C03-9E5D-8E826BD55EC0}"/>
              </a:ext>
            </a:extLst>
          </p:cNvPr>
          <p:cNvSpPr/>
          <p:nvPr/>
        </p:nvSpPr>
        <p:spPr>
          <a:xfrm>
            <a:off x="5496128" y="1615444"/>
            <a:ext cx="5933873" cy="2000320"/>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44" name="Rounded Rectangle 35">
            <a:extLst>
              <a:ext uri="{FF2B5EF4-FFF2-40B4-BE49-F238E27FC236}">
                <a16:creationId xmlns:a16="http://schemas.microsoft.com/office/drawing/2014/main" id="{5B7FB063-5AD6-4B1A-9158-E09110FA1BA4}"/>
              </a:ext>
            </a:extLst>
          </p:cNvPr>
          <p:cNvSpPr>
            <a:spLocks/>
          </p:cNvSpPr>
          <p:nvPr/>
        </p:nvSpPr>
        <p:spPr>
          <a:xfrm>
            <a:off x="5781420" y="2502482"/>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ZCC</a:t>
            </a:r>
          </a:p>
        </p:txBody>
      </p:sp>
      <p:cxnSp>
        <p:nvCxnSpPr>
          <p:cNvPr id="11" name="Straight Arrow Connector 10"/>
          <p:cNvCxnSpPr>
            <a:cxnSpLocks/>
            <a:endCxn id="44" idx="1"/>
          </p:cNvCxnSpPr>
          <p:nvPr/>
        </p:nvCxnSpPr>
        <p:spPr>
          <a:xfrm flipV="1">
            <a:off x="4419205" y="2779355"/>
            <a:ext cx="1362215" cy="91789"/>
          </a:xfrm>
          <a:prstGeom prst="straightConnector1">
            <a:avLst/>
          </a:prstGeom>
          <a:ln w="57150">
            <a:headEnd type="arrow"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47" name="Group 46">
            <a:extLst>
              <a:ext uri="{FF2B5EF4-FFF2-40B4-BE49-F238E27FC236}">
                <a16:creationId xmlns:a16="http://schemas.microsoft.com/office/drawing/2014/main" id="{F5042F77-93FD-4FE6-8958-15850A6B0F36}"/>
              </a:ext>
            </a:extLst>
          </p:cNvPr>
          <p:cNvGrpSpPr/>
          <p:nvPr/>
        </p:nvGrpSpPr>
        <p:grpSpPr>
          <a:xfrm>
            <a:off x="6345940" y="4842911"/>
            <a:ext cx="1547535" cy="1398447"/>
            <a:chOff x="7341033" y="1948826"/>
            <a:chExt cx="413999" cy="413999"/>
          </a:xfrm>
        </p:grpSpPr>
        <p:sp>
          <p:nvSpPr>
            <p:cNvPr id="48" name="Oval 47">
              <a:extLst>
                <a:ext uri="{FF2B5EF4-FFF2-40B4-BE49-F238E27FC236}">
                  <a16:creationId xmlns:a16="http://schemas.microsoft.com/office/drawing/2014/main" id="{1C09F146-2FD7-44A9-A917-C6867DB828B0}"/>
                </a:ext>
              </a:extLst>
            </p:cNvPr>
            <p:cNvSpPr/>
            <p:nvPr/>
          </p:nvSpPr>
          <p:spPr>
            <a:xfrm>
              <a:off x="7341033" y="1948826"/>
              <a:ext cx="413999" cy="413999"/>
            </a:xfrm>
            <a:prstGeom prst="ellipse">
              <a:avLst/>
            </a:prstGeom>
            <a:solidFill>
              <a:schemeClr val="bg1">
                <a:lumMod val="85000"/>
              </a:schemeClr>
            </a:solidFill>
            <a:ln w="571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a:ea typeface="+mn-ea"/>
                <a:cs typeface="+mn-cs"/>
              </a:endParaRPr>
            </a:p>
          </p:txBody>
        </p:sp>
        <p:pic>
          <p:nvPicPr>
            <p:cNvPr id="49" name="Picture 48" descr="symbol_0004s_0006_Vector-Smart-Object.png">
              <a:extLst>
                <a:ext uri="{FF2B5EF4-FFF2-40B4-BE49-F238E27FC236}">
                  <a16:creationId xmlns:a16="http://schemas.microsoft.com/office/drawing/2014/main" id="{5E72D73B-738B-4BA0-B182-CDA974A0D6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3037" y="1957070"/>
              <a:ext cx="357293" cy="357293"/>
            </a:xfrm>
            <a:prstGeom prst="rect">
              <a:avLst/>
            </a:prstGeom>
          </p:spPr>
        </p:pic>
      </p:grpSp>
      <p:sp>
        <p:nvSpPr>
          <p:cNvPr id="50" name="TextBox 49">
            <a:extLst>
              <a:ext uri="{FF2B5EF4-FFF2-40B4-BE49-F238E27FC236}">
                <a16:creationId xmlns:a16="http://schemas.microsoft.com/office/drawing/2014/main" id="{41AA114B-85FB-43D2-9DDC-104595347531}"/>
              </a:ext>
            </a:extLst>
          </p:cNvPr>
          <p:cNvSpPr txBox="1"/>
          <p:nvPr/>
        </p:nvSpPr>
        <p:spPr>
          <a:xfrm>
            <a:off x="5830990" y="4428511"/>
            <a:ext cx="4124969"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292526"/>
                </a:solidFill>
                <a:effectLst/>
                <a:uLnTx/>
                <a:uFillTx/>
                <a:latin typeface="Calibri"/>
                <a:ea typeface="+mn-ea"/>
                <a:cs typeface="+mn-cs"/>
              </a:rPr>
              <a:t>DR site with </a:t>
            </a:r>
            <a:r>
              <a:rPr kumimoji="0" lang="en-US" sz="2133" b="0" i="1" u="none" strike="noStrike" kern="1200" cap="none" spc="0" normalizeH="0" baseline="0" noProof="0" dirty="0">
                <a:ln>
                  <a:noFill/>
                </a:ln>
                <a:solidFill>
                  <a:srgbClr val="292526"/>
                </a:solidFill>
                <a:effectLst/>
                <a:uLnTx/>
                <a:uFillTx/>
                <a:latin typeface="Calibri"/>
                <a:ea typeface="+mn-ea"/>
                <a:cs typeface="+mn-cs"/>
              </a:rPr>
              <a:t>CloudO2M license</a:t>
            </a:r>
            <a:r>
              <a:rPr kumimoji="0" lang="en-US" sz="2133" b="0" i="0" u="none" strike="noStrike" kern="1200" cap="none" spc="0" normalizeH="0" baseline="0" noProof="0" dirty="0">
                <a:ln>
                  <a:noFill/>
                </a:ln>
                <a:solidFill>
                  <a:srgbClr val="292526"/>
                </a:solidFill>
                <a:effectLst/>
                <a:uLnTx/>
                <a:uFillTx/>
                <a:latin typeface="Calibri"/>
                <a:ea typeface="+mn-ea"/>
                <a:cs typeface="+mn-cs"/>
              </a:rPr>
              <a:t> </a:t>
            </a:r>
            <a:endParaRPr kumimoji="0" lang="en-US" sz="2133" b="1" i="0" u="none" strike="noStrike" kern="1200" cap="none" spc="0" normalizeH="0" baseline="0" noProof="0" dirty="0">
              <a:ln>
                <a:noFill/>
              </a:ln>
              <a:solidFill>
                <a:srgbClr val="292526"/>
              </a:solidFill>
              <a:effectLst/>
              <a:uLnTx/>
              <a:uFillTx/>
              <a:latin typeface="Calibri"/>
              <a:ea typeface="+mn-ea"/>
              <a:cs typeface="+mn-cs"/>
            </a:endParaRPr>
          </a:p>
        </p:txBody>
      </p:sp>
      <p:sp>
        <p:nvSpPr>
          <p:cNvPr id="51" name="Rounded Rectangle 22">
            <a:extLst>
              <a:ext uri="{FF2B5EF4-FFF2-40B4-BE49-F238E27FC236}">
                <a16:creationId xmlns:a16="http://schemas.microsoft.com/office/drawing/2014/main" id="{40600D1E-D781-4032-AEF2-1659C2980D9E}"/>
              </a:ext>
            </a:extLst>
          </p:cNvPr>
          <p:cNvSpPr>
            <a:spLocks/>
          </p:cNvSpPr>
          <p:nvPr/>
        </p:nvSpPr>
        <p:spPr>
          <a:xfrm>
            <a:off x="7908719" y="5035908"/>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ZVM</a:t>
            </a:r>
          </a:p>
        </p:txBody>
      </p:sp>
      <p:sp>
        <p:nvSpPr>
          <p:cNvPr id="52" name="Rounded Rectangle 26">
            <a:extLst>
              <a:ext uri="{FF2B5EF4-FFF2-40B4-BE49-F238E27FC236}">
                <a16:creationId xmlns:a16="http://schemas.microsoft.com/office/drawing/2014/main" id="{B9EFB3EA-86B0-4B8A-97A1-4A5FBDDBDB36}"/>
              </a:ext>
            </a:extLst>
          </p:cNvPr>
          <p:cNvSpPr/>
          <p:nvPr/>
        </p:nvSpPr>
        <p:spPr>
          <a:xfrm>
            <a:off x="5462835" y="4369651"/>
            <a:ext cx="5933873" cy="2000320"/>
          </a:xfrm>
          <a:prstGeom prst="roundRect">
            <a:avLst>
              <a:gd name="adj" fmla="val 2263"/>
            </a:avLst>
          </a:prstGeom>
          <a:noFill/>
          <a:ln w="7620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53" name="Rounded Rectangle 35">
            <a:extLst>
              <a:ext uri="{FF2B5EF4-FFF2-40B4-BE49-F238E27FC236}">
                <a16:creationId xmlns:a16="http://schemas.microsoft.com/office/drawing/2014/main" id="{D72225A6-03B1-4772-BC9B-263C66F36ED8}"/>
              </a:ext>
            </a:extLst>
          </p:cNvPr>
          <p:cNvSpPr>
            <a:spLocks/>
          </p:cNvSpPr>
          <p:nvPr/>
        </p:nvSpPr>
        <p:spPr>
          <a:xfrm>
            <a:off x="5748127" y="5256689"/>
            <a:ext cx="661929" cy="553745"/>
          </a:xfrm>
          <a:prstGeom prst="roundRect">
            <a:avLst>
              <a:gd name="adj" fmla="val 14849"/>
            </a:avLst>
          </a:prstGeom>
          <a:solidFill>
            <a:srgbClr val="A30D1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ZCC</a:t>
            </a:r>
          </a:p>
        </p:txBody>
      </p:sp>
      <p:cxnSp>
        <p:nvCxnSpPr>
          <p:cNvPr id="54" name="Straight Arrow Connector 53">
            <a:extLst>
              <a:ext uri="{FF2B5EF4-FFF2-40B4-BE49-F238E27FC236}">
                <a16:creationId xmlns:a16="http://schemas.microsoft.com/office/drawing/2014/main" id="{6A6BFB3F-74B0-4C7B-A9EF-CACCCC49297E}"/>
              </a:ext>
            </a:extLst>
          </p:cNvPr>
          <p:cNvCxnSpPr>
            <a:cxnSpLocks/>
            <a:endCxn id="53" idx="1"/>
          </p:cNvCxnSpPr>
          <p:nvPr/>
        </p:nvCxnSpPr>
        <p:spPr>
          <a:xfrm>
            <a:off x="4403961" y="3443715"/>
            <a:ext cx="1344166" cy="2089847"/>
          </a:xfrm>
          <a:prstGeom prst="straightConnector1">
            <a:avLst/>
          </a:prstGeom>
          <a:ln w="57150">
            <a:headEnd type="arrow" w="med" len="med"/>
            <a:tailEnd type="arrow" w="med" len="med"/>
          </a:ln>
        </p:spPr>
        <p:style>
          <a:lnRef idx="1">
            <a:schemeClr val="accent3"/>
          </a:lnRef>
          <a:fillRef idx="0">
            <a:schemeClr val="accent3"/>
          </a:fillRef>
          <a:effectRef idx="0">
            <a:schemeClr val="accent3"/>
          </a:effectRef>
          <a:fontRef idx="minor">
            <a:schemeClr val="tx1"/>
          </a:fontRef>
        </p:style>
      </p:cxnSp>
      <p:cxnSp>
        <p:nvCxnSpPr>
          <p:cNvPr id="42" name="Straight Arrow Connector 41">
            <a:extLst>
              <a:ext uri="{FF2B5EF4-FFF2-40B4-BE49-F238E27FC236}">
                <a16:creationId xmlns:a16="http://schemas.microsoft.com/office/drawing/2014/main" id="{3652EE55-8783-4943-89D1-124838A4C051}"/>
              </a:ext>
            </a:extLst>
          </p:cNvPr>
          <p:cNvCxnSpPr>
            <a:cxnSpLocks/>
            <a:stCxn id="38" idx="3"/>
          </p:cNvCxnSpPr>
          <p:nvPr/>
        </p:nvCxnSpPr>
        <p:spPr>
          <a:xfrm>
            <a:off x="8603941" y="2558574"/>
            <a:ext cx="1826942" cy="1393552"/>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58" name="Straight Arrow Connector 57">
            <a:extLst>
              <a:ext uri="{FF2B5EF4-FFF2-40B4-BE49-F238E27FC236}">
                <a16:creationId xmlns:a16="http://schemas.microsoft.com/office/drawing/2014/main" id="{4CDC6FC4-CAB4-4CE4-8D36-8FA94E395ABF}"/>
              </a:ext>
            </a:extLst>
          </p:cNvPr>
          <p:cNvCxnSpPr>
            <a:cxnSpLocks/>
            <a:stCxn id="51" idx="3"/>
            <a:endCxn id="41" idx="1"/>
          </p:cNvCxnSpPr>
          <p:nvPr/>
        </p:nvCxnSpPr>
        <p:spPr>
          <a:xfrm flipV="1">
            <a:off x="8570648" y="3965486"/>
            <a:ext cx="1849678" cy="1347295"/>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61" name="TextBox 60">
            <a:extLst>
              <a:ext uri="{FF2B5EF4-FFF2-40B4-BE49-F238E27FC236}">
                <a16:creationId xmlns:a16="http://schemas.microsoft.com/office/drawing/2014/main" id="{8008CEF7-39C7-487B-80CA-504ABD223A97}"/>
              </a:ext>
            </a:extLst>
          </p:cNvPr>
          <p:cNvSpPr txBox="1"/>
          <p:nvPr/>
        </p:nvSpPr>
        <p:spPr>
          <a:xfrm>
            <a:off x="1959254" y="3939438"/>
            <a:ext cx="2600840" cy="420564"/>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err="1">
                <a:ln>
                  <a:noFill/>
                </a:ln>
                <a:solidFill>
                  <a:srgbClr val="292526"/>
                </a:solidFill>
                <a:effectLst/>
                <a:uLnTx/>
                <a:uFillTx/>
                <a:latin typeface="Calibri"/>
                <a:ea typeface="+mn-ea"/>
                <a:cs typeface="+mn-cs"/>
              </a:rPr>
              <a:t>DRaaS</a:t>
            </a:r>
            <a:r>
              <a:rPr kumimoji="0" lang="en-US" sz="2133" b="0" i="1" u="none" strike="noStrike" kern="1200" cap="none" spc="0" normalizeH="0" baseline="0" noProof="0" dirty="0">
                <a:ln>
                  <a:noFill/>
                </a:ln>
                <a:solidFill>
                  <a:srgbClr val="292526"/>
                </a:solidFill>
                <a:effectLst/>
                <a:uLnTx/>
                <a:uFillTx/>
                <a:latin typeface="Calibri"/>
                <a:ea typeface="+mn-ea"/>
                <a:cs typeface="+mn-cs"/>
              </a:rPr>
              <a:t>-E sublicense</a:t>
            </a:r>
          </a:p>
        </p:txBody>
      </p:sp>
      <p:sp>
        <p:nvSpPr>
          <p:cNvPr id="62" name="TextBox 61">
            <a:extLst>
              <a:ext uri="{FF2B5EF4-FFF2-40B4-BE49-F238E27FC236}">
                <a16:creationId xmlns:a16="http://schemas.microsoft.com/office/drawing/2014/main" id="{0D622E21-26A7-4E28-B987-48D4EA2BF1C4}"/>
              </a:ext>
            </a:extLst>
          </p:cNvPr>
          <p:cNvSpPr txBox="1"/>
          <p:nvPr/>
        </p:nvSpPr>
        <p:spPr>
          <a:xfrm>
            <a:off x="1453975" y="1592099"/>
            <a:ext cx="2591951" cy="748795"/>
          </a:xfrm>
          <a:prstGeom prst="rect">
            <a:avLst/>
          </a:prstGeom>
          <a:noFill/>
        </p:spPr>
        <p:txBody>
          <a:bodyPr wrap="square"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292526"/>
                </a:solidFill>
                <a:effectLst/>
                <a:uLnTx/>
                <a:uFillTx/>
                <a:latin typeface="Calibri"/>
                <a:ea typeface="+mn-ea"/>
                <a:cs typeface="+mn-cs"/>
              </a:rPr>
              <a:t>On-Premise Hypervisor based</a:t>
            </a:r>
          </a:p>
        </p:txBody>
      </p:sp>
      <p:sp>
        <p:nvSpPr>
          <p:cNvPr id="63" name="Rectangle 62">
            <a:extLst>
              <a:ext uri="{FF2B5EF4-FFF2-40B4-BE49-F238E27FC236}">
                <a16:creationId xmlns:a16="http://schemas.microsoft.com/office/drawing/2014/main" id="{FF057442-9C41-497A-9BBE-3C17E0D056EB}"/>
              </a:ext>
            </a:extLst>
          </p:cNvPr>
          <p:cNvSpPr/>
          <p:nvPr/>
        </p:nvSpPr>
        <p:spPr>
          <a:xfrm>
            <a:off x="10613673" y="1646605"/>
            <a:ext cx="783035" cy="400110"/>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Site-1</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8954FE6A-6096-45DC-AD5D-E9F1A0389ED3}"/>
              </a:ext>
            </a:extLst>
          </p:cNvPr>
          <p:cNvSpPr/>
          <p:nvPr/>
        </p:nvSpPr>
        <p:spPr>
          <a:xfrm>
            <a:off x="10646966" y="4409116"/>
            <a:ext cx="783035" cy="400110"/>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92526"/>
                </a:solidFill>
                <a:effectLst/>
                <a:uLnTx/>
                <a:uFillTx/>
                <a:latin typeface="Calibri"/>
                <a:ea typeface="+mn-ea"/>
                <a:cs typeface="+mn-cs"/>
              </a:rPr>
              <a:t>Site-2</a:t>
            </a:r>
            <a:endParaRPr kumimoji="0" lang="en-US" sz="1900" b="0" i="0" u="none" strike="noStrike" kern="1200" cap="none" spc="0" normalizeH="0" baseline="0" noProof="0" dirty="0">
              <a:ln>
                <a:noFill/>
              </a:ln>
              <a:solidFill>
                <a:srgbClr val="292526"/>
              </a:solidFill>
              <a:effectLst/>
              <a:uLnTx/>
              <a:uFillTx/>
              <a:latin typeface="Calibri"/>
              <a:ea typeface="+mn-ea"/>
              <a:cs typeface="+mn-cs"/>
            </a:endParaRPr>
          </a:p>
        </p:txBody>
      </p:sp>
      <p:sp>
        <p:nvSpPr>
          <p:cNvPr id="32" name="Oval 31">
            <a:extLst>
              <a:ext uri="{FF2B5EF4-FFF2-40B4-BE49-F238E27FC236}">
                <a16:creationId xmlns:a16="http://schemas.microsoft.com/office/drawing/2014/main" id="{60501D4B-6F44-4CBA-BF91-4B00A6E65211}"/>
              </a:ext>
            </a:extLst>
          </p:cNvPr>
          <p:cNvSpPr/>
          <p:nvPr/>
        </p:nvSpPr>
        <p:spPr>
          <a:xfrm>
            <a:off x="8192834" y="3445800"/>
            <a:ext cx="1673159" cy="961028"/>
          </a:xfrm>
          <a:prstGeom prst="ellipse">
            <a:avLst/>
          </a:prstGeom>
          <a:solidFill>
            <a:srgbClr val="9E001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charset="0"/>
                <a:ea typeface="Roboto" charset="0"/>
                <a:cs typeface="Roboto" charset="0"/>
              </a:rPr>
              <a:t>ZORG required </a:t>
            </a:r>
            <a:endParaRPr kumimoji="0" lang="en-US" sz="1800" b="0" i="0" u="none" strike="noStrike" kern="1200" cap="none" spc="0" normalizeH="0" baseline="0" noProof="0" dirty="0">
              <a:ln>
                <a:noFill/>
              </a:ln>
              <a:solidFill>
                <a:srgbClr val="FFFFFF"/>
              </a:solidFill>
              <a:effectLst/>
              <a:uLnTx/>
              <a:uFillTx/>
              <a:latin typeface="Roboto" charset="0"/>
              <a:ea typeface="Roboto" charset="0"/>
              <a:cs typeface="Roboto" charset="0"/>
            </a:endParaRPr>
          </a:p>
        </p:txBody>
      </p:sp>
      <p:sp>
        <p:nvSpPr>
          <p:cNvPr id="33" name="TextBox 32">
            <a:extLst>
              <a:ext uri="{FF2B5EF4-FFF2-40B4-BE49-F238E27FC236}">
                <a16:creationId xmlns:a16="http://schemas.microsoft.com/office/drawing/2014/main" id="{E4583CBB-5394-417D-912A-E979D2DC7419}"/>
              </a:ext>
            </a:extLst>
          </p:cNvPr>
          <p:cNvSpPr txBox="1"/>
          <p:nvPr/>
        </p:nvSpPr>
        <p:spPr>
          <a:xfrm>
            <a:off x="8517397" y="6448542"/>
            <a:ext cx="3514008" cy="261606"/>
          </a:xfrm>
          <a:prstGeom prst="rect">
            <a:avLst/>
          </a:prstGeom>
          <a:noFill/>
        </p:spPr>
        <p:txBody>
          <a:bodyPr wrap="square" lIns="91436" tIns="45718" rIns="91436" bIns="45718"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all" spc="0" normalizeH="0" baseline="0" noProof="0" dirty="0">
                <a:ln>
                  <a:noFill/>
                </a:ln>
                <a:solidFill>
                  <a:prstClr val="black">
                    <a:lumMod val="95000"/>
                    <a:lumOff val="5000"/>
                  </a:prstClr>
                </a:solidFill>
                <a:effectLst/>
                <a:uLnTx/>
                <a:uFillTx/>
                <a:latin typeface="Calibri"/>
                <a:ea typeface="+mn-ea"/>
                <a:cs typeface="+mn-cs"/>
              </a:rPr>
              <a:t>UNDER NDA – ZERTO Private and confidential</a:t>
            </a:r>
          </a:p>
        </p:txBody>
      </p:sp>
    </p:spTree>
    <p:extLst>
      <p:ext uri="{BB962C8B-B14F-4D97-AF65-F5344CB8AC3E}">
        <p14:creationId xmlns:p14="http://schemas.microsoft.com/office/powerpoint/2010/main" val="33336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6F67-75BD-4961-B5F1-26DAA4A55C47}"/>
              </a:ext>
            </a:extLst>
          </p:cNvPr>
          <p:cNvSpPr>
            <a:spLocks noGrp="1"/>
          </p:cNvSpPr>
          <p:nvPr>
            <p:ph type="ctrTitle"/>
          </p:nvPr>
        </p:nvSpPr>
        <p:spPr/>
        <p:txBody>
          <a:bodyPr/>
          <a:lstStyle/>
          <a:p>
            <a:r>
              <a:rPr lang="en-US" b="1" dirty="0" err="1">
                <a:solidFill>
                  <a:schemeClr val="tx1"/>
                </a:solidFill>
                <a:latin typeface="Calibri Light" panose="020F0302020204030204" pitchFamily="34" charset="0"/>
                <a:cs typeface="Calibri Light" panose="020F0302020204030204" pitchFamily="34" charset="0"/>
              </a:rPr>
              <a:t>DRaaS</a:t>
            </a:r>
            <a:r>
              <a:rPr lang="en-US" b="1" dirty="0">
                <a:solidFill>
                  <a:schemeClr val="tx1"/>
                </a:solidFill>
                <a:latin typeface="Calibri Light" panose="020F0302020204030204" pitchFamily="34" charset="0"/>
                <a:cs typeface="Calibri Light" panose="020F0302020204030204" pitchFamily="34" charset="0"/>
              </a:rPr>
              <a:t> use case 1.4</a:t>
            </a:r>
            <a:br>
              <a:rPr lang="en-US" dirty="0">
                <a:solidFill>
                  <a:schemeClr val="tx1"/>
                </a:solidFill>
                <a:latin typeface="Calibri Light" panose="020F0302020204030204" pitchFamily="34" charset="0"/>
                <a:cs typeface="Calibri Light" panose="020F0302020204030204" pitchFamily="34" charset="0"/>
              </a:rPr>
            </a:br>
            <a:r>
              <a:rPr lang="en-US" sz="4400" dirty="0">
                <a:solidFill>
                  <a:schemeClr val="tx1"/>
                </a:solidFill>
                <a:latin typeface="Calibri Light" panose="020F0302020204030204" pitchFamily="34" charset="0"/>
                <a:cs typeface="Calibri Light" panose="020F0302020204030204" pitchFamily="34" charset="0"/>
              </a:rPr>
              <a:t>Inter-cloud (ICDR) protection to multiple sites</a:t>
            </a:r>
            <a:endParaRPr lang="en-US"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2911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erto_Template">
  <a:themeElements>
    <a:clrScheme name="Custom 11">
      <a:dk1>
        <a:srgbClr val="292526"/>
      </a:dk1>
      <a:lt1>
        <a:srgbClr val="FFFFFF"/>
      </a:lt1>
      <a:dk2>
        <a:srgbClr val="292632"/>
      </a:dk2>
      <a:lt2>
        <a:srgbClr val="DFE0E0"/>
      </a:lt2>
      <a:accent1>
        <a:srgbClr val="868686"/>
      </a:accent1>
      <a:accent2>
        <a:srgbClr val="7497AC"/>
      </a:accent2>
      <a:accent3>
        <a:srgbClr val="2F779F"/>
      </a:accent3>
      <a:accent4>
        <a:srgbClr val="8D93BA"/>
      </a:accent4>
      <a:accent5>
        <a:srgbClr val="4B5E7F"/>
      </a:accent5>
      <a:accent6>
        <a:srgbClr val="A30D1C"/>
      </a:accent6>
      <a:hlink>
        <a:srgbClr val="436DB0"/>
      </a:hlink>
      <a:folHlink>
        <a:srgbClr val="1D9A87"/>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50000"/>
          </a:schemeClr>
        </a:solidFill>
        <a:ln w="76200" cmpd="sng">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lumMod val="25000"/>
              <a:lumOff val="75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Zerto_Template" id="{7DABF566-4756-4FF0-AB76-5781F320F038}" vid="{759255E7-87E3-43D4-8C48-79FED9FDDC05}"/>
    </a:ext>
  </a:extLst>
</a:theme>
</file>

<file path=ppt/theme/theme3.xml><?xml version="1.0" encoding="utf-8"?>
<a:theme xmlns:a="http://schemas.openxmlformats.org/drawingml/2006/main" name="1_Office Theme">
  <a:themeElements>
    <a:clrScheme name="Custom 11">
      <a:dk1>
        <a:srgbClr val="292526"/>
      </a:dk1>
      <a:lt1>
        <a:srgbClr val="FFFFFF"/>
      </a:lt1>
      <a:dk2>
        <a:srgbClr val="292632"/>
      </a:dk2>
      <a:lt2>
        <a:srgbClr val="DFE0E0"/>
      </a:lt2>
      <a:accent1>
        <a:srgbClr val="868686"/>
      </a:accent1>
      <a:accent2>
        <a:srgbClr val="7497AC"/>
      </a:accent2>
      <a:accent3>
        <a:srgbClr val="2F779F"/>
      </a:accent3>
      <a:accent4>
        <a:srgbClr val="8D93BA"/>
      </a:accent4>
      <a:accent5>
        <a:srgbClr val="4B5E7F"/>
      </a:accent5>
      <a:accent6>
        <a:srgbClr val="A30D1C"/>
      </a:accent6>
      <a:hlink>
        <a:srgbClr val="436DB0"/>
      </a:hlink>
      <a:folHlink>
        <a:srgbClr val="1D9A87"/>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lumMod val="25000"/>
              <a:lumOff val="75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75000"/>
                <a:lumOff val="25000"/>
              </a:schemeClr>
            </a:solidFill>
          </a:defRPr>
        </a:defPPr>
      </a:lstStyle>
    </a:txDef>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erto_Template">
  <a:themeElements>
    <a:clrScheme name="Custom 11">
      <a:dk1>
        <a:srgbClr val="292526"/>
      </a:dk1>
      <a:lt1>
        <a:srgbClr val="FFFFFF"/>
      </a:lt1>
      <a:dk2>
        <a:srgbClr val="292632"/>
      </a:dk2>
      <a:lt2>
        <a:srgbClr val="DFE0E0"/>
      </a:lt2>
      <a:accent1>
        <a:srgbClr val="868686"/>
      </a:accent1>
      <a:accent2>
        <a:srgbClr val="7497AC"/>
      </a:accent2>
      <a:accent3>
        <a:srgbClr val="2F779F"/>
      </a:accent3>
      <a:accent4>
        <a:srgbClr val="8D93BA"/>
      </a:accent4>
      <a:accent5>
        <a:srgbClr val="4B5E7F"/>
      </a:accent5>
      <a:accent6>
        <a:srgbClr val="A30D1C"/>
      </a:accent6>
      <a:hlink>
        <a:srgbClr val="436DB0"/>
      </a:hlink>
      <a:folHlink>
        <a:srgbClr val="1D9A87"/>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lumMod val="25000"/>
              <a:lumOff val="75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75000"/>
                <a:lumOff val="25000"/>
              </a:schemeClr>
            </a:soli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9122</TotalTime>
  <Words>2773</Words>
  <Application>Microsoft Office PowerPoint</Application>
  <PresentationFormat>Widescreen</PresentationFormat>
  <Paragraphs>520</Paragraphs>
  <Slides>50</Slides>
  <Notes>13</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50</vt:i4>
      </vt:variant>
    </vt:vector>
  </HeadingPairs>
  <TitlesOfParts>
    <vt:vector size="60" baseType="lpstr">
      <vt:lpstr>Arial</vt:lpstr>
      <vt:lpstr>Calibri</vt:lpstr>
      <vt:lpstr>Calibri Light</vt:lpstr>
      <vt:lpstr>Courier New</vt:lpstr>
      <vt:lpstr>Roboto</vt:lpstr>
      <vt:lpstr>Office Theme</vt:lpstr>
      <vt:lpstr>Zerto_Template</vt:lpstr>
      <vt:lpstr>1_Office Theme</vt:lpstr>
      <vt:lpstr>Custom Design</vt:lpstr>
      <vt:lpstr>1_Zerto_Template</vt:lpstr>
      <vt:lpstr>Zerto DRaaS &amp; Intra Cloud Architecture</vt:lpstr>
      <vt:lpstr>How to grant O2M/LTR features to the Customer</vt:lpstr>
      <vt:lpstr>CSP Licensing Scenarios</vt:lpstr>
      <vt:lpstr>DRaaS use case 1 Local copy for DRaaS customer using O2M</vt:lpstr>
      <vt:lpstr>Scenario 1.1: Local copy</vt:lpstr>
      <vt:lpstr>Scenario 1.2: Copy to another Enterprise site</vt:lpstr>
      <vt:lpstr>DRaaS use case 1.3 Multiple copies for DRaaS customer using O2M</vt:lpstr>
      <vt:lpstr>Scenario 1.3: Multiple copies to two CSP sites (multi-geo)</vt:lpstr>
      <vt:lpstr>DRaaS use case 1.4 Inter-cloud (ICDR) protection to multiple sites</vt:lpstr>
      <vt:lpstr>Scenario 1.4: Multi-geo ICDR -- Hosting site to other CSP sites</vt:lpstr>
      <vt:lpstr>ECE to CSP Use Case 2 Existing ECE customer with active Maintenance and Support</vt:lpstr>
      <vt:lpstr>Scenario 2.1: Add replication to CSP site</vt:lpstr>
      <vt:lpstr>Scenario 2.2: Retire on-premises site</vt:lpstr>
      <vt:lpstr>Do’s and Don’ts for CSPs</vt:lpstr>
      <vt:lpstr>Deep Dive ZCC</vt:lpstr>
      <vt:lpstr>PowerPoint Presentation</vt:lpstr>
      <vt:lpstr>PowerPoint Presentation</vt:lpstr>
      <vt:lpstr>Core Implementation</vt:lpstr>
      <vt:lpstr>Core Implementation – Conceptual View – Zoom In</vt:lpstr>
      <vt:lpstr>Core Implementation – Packet Flow</vt:lpstr>
      <vt:lpstr>Core Implementation – Extra Credit…</vt:lpstr>
      <vt:lpstr>Core Implementation</vt:lpstr>
      <vt:lpstr>ZCC Flows – Installation</vt:lpstr>
      <vt:lpstr>ZCC Flows – Installation</vt:lpstr>
      <vt:lpstr>ZCC Flows – Installation</vt:lpstr>
      <vt:lpstr>ZCC Flows – Installation</vt:lpstr>
      <vt:lpstr>ZCC Flows – Installation – Routing</vt:lpstr>
      <vt:lpstr>ZCC Flows – Installation – Routing</vt:lpstr>
      <vt:lpstr>ZCC Flows – Installation - Failures</vt:lpstr>
      <vt:lpstr>ZCC Flows – Installation – vCD</vt:lpstr>
      <vt:lpstr>ZCC Flows – Installation – vCD</vt:lpstr>
      <vt:lpstr>ZCC Flows – Installation – vCD</vt:lpstr>
      <vt:lpstr>ZCC Flows – Installation – vCD</vt:lpstr>
      <vt:lpstr>ZCC Flows – Installation – vCD (extra credit)</vt:lpstr>
      <vt:lpstr>ZCC Flows – Installation – vCD (extra credit)</vt:lpstr>
      <vt:lpstr>ZCC Flows – Installation – vCD (extra credit)</vt:lpstr>
      <vt:lpstr>ZCC Flows – Uninstallation</vt:lpstr>
      <vt:lpstr>ZCC Flows – Repair/Redeploy</vt:lpstr>
      <vt:lpstr>System Flows – Pairing</vt:lpstr>
      <vt:lpstr>System Flows – Pairing – cont’d</vt:lpstr>
      <vt:lpstr>System Flows – Pairing – cont’d</vt:lpstr>
      <vt:lpstr>System Flows – Adding a VRA</vt:lpstr>
      <vt:lpstr>System Flows – Adding a VRA</vt:lpstr>
      <vt:lpstr>Implementation Details – Connectivity</vt:lpstr>
      <vt:lpstr>Implementation Details – State</vt:lpstr>
      <vt:lpstr>Implementation Details – Database Tables</vt:lpstr>
      <vt:lpstr>Implementation Details – Uninstalling a ZCC </vt:lpstr>
      <vt:lpstr>Implementation Details</vt:lpstr>
      <vt:lpstr>Troubleshooting</vt:lpstr>
      <vt:lpstr>Troubleshooting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Long</dc:creator>
  <cp:lastModifiedBy>Michael Lebo</cp:lastModifiedBy>
  <cp:revision>11</cp:revision>
  <dcterms:created xsi:type="dcterms:W3CDTF">2017-11-29T12:44:30Z</dcterms:created>
  <dcterms:modified xsi:type="dcterms:W3CDTF">2019-12-18T15:34:47Z</dcterms:modified>
</cp:coreProperties>
</file>